
<file path=[Content_Types].xml><?xml version="1.0" encoding="utf-8"?>
<Types xmlns="http://schemas.openxmlformats.org/package/2006/content-types"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532" r:id="rId6"/>
    <p:sldId id="511" r:id="rId7"/>
    <p:sldId id="513" r:id="rId8"/>
    <p:sldId id="534" r:id="rId9"/>
    <p:sldId id="535" r:id="rId10"/>
    <p:sldId id="536" r:id="rId11"/>
    <p:sldId id="537" r:id="rId12"/>
    <p:sldId id="538" r:id="rId13"/>
    <p:sldId id="539" r:id="rId14"/>
    <p:sldId id="540" r:id="rId15"/>
    <p:sldId id="541" r:id="rId16"/>
    <p:sldId id="544" r:id="rId17"/>
    <p:sldId id="543" r:id="rId18"/>
    <p:sldId id="545" r:id="rId19"/>
    <p:sldId id="546" r:id="rId20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97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108" y="-9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14.10.2021.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14.10.2021.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14.10.2021.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14.10.2021.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1.png"/><Relationship Id="rId5" Type="http://schemas.openxmlformats.org/officeDocument/2006/relationships/hyperlink" Target="https://www.e-sfera.hr/dodatni-digitalni-sadrzaji/937d4313-6296-473f-b4ed-1adee4ea0541/assets/audio/08_unit_2__lesson_4__exercise_1-3_.mp3" TargetMode="Externa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-sfera.hr/dodatni-digitalni-sadrzaji/937d4313-6296-473f-b4ed-1adee4ea0541/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learningapps.org/watch?v=pu88fsmbk21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kids.britannica.com/kids/article/William-Shakespeare/353763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hyperlink" Target="https://www.e-sfera.hr/dodatni-digitalni-sadrzaji/937d4313-6296-473f-b4ed-1adee4ea0541/assets/audio/08_unit_2__lesson_4__exercise_1-3_.mp3" TargetMode="Externa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2.png"/><Relationship Id="rId5" Type="http://schemas.openxmlformats.org/officeDocument/2006/relationships/hyperlink" Target="https://www.e-sfera.hr/dodatni-digitalni-sadrzaji/937d4313-6296-473f-b4ed-1adee4ea0541/assets/audio/08_unit_2__lesson_4__exercise_1-3_.mp3" TargetMode="Externa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937d4313-6296-473f-b4ed-1adee4ea0541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play/12037/395/508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2;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Inspired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27863" y="3309756"/>
            <a:ext cx="7545197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i="1" dirty="0" err="1">
                <a:ea typeface="Cambria" panose="02040503050406030204" pitchFamily="18" charset="0"/>
                <a:cs typeface="+mj-cs"/>
              </a:rPr>
              <a:t>Lesson</a:t>
            </a:r>
            <a:r>
              <a:rPr lang="hr-HR" sz="4400" i="1" dirty="0">
                <a:ea typeface="Cambria" panose="02040503050406030204" pitchFamily="18" charset="0"/>
                <a:cs typeface="+mj-cs"/>
              </a:rPr>
              <a:t> 4; 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I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met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the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bard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228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55" y="0"/>
            <a:ext cx="4841411" cy="685800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31.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8597" y="339436"/>
            <a:ext cx="7155785" cy="5451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Match the parts of the sentences. Then listen and check.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Prisjeti se priče o </a:t>
            </a:r>
            <a:r>
              <a:rPr lang="hr-HR" sz="2000" i="1" dirty="0" err="1"/>
              <a:t>Liamu</a:t>
            </a:r>
            <a:r>
              <a:rPr lang="hr-HR" sz="2000" i="1" dirty="0"/>
              <a:t> i njegovom susretu s poznatom osobom iz prošlosti. Upari dijelove rečenica, zatim poslušaj i provjeri točnost riješenosti zadatka. </a:t>
            </a:r>
            <a:r>
              <a:rPr lang="hr-HR" sz="2000" i="1" dirty="0">
                <a:hlinkClick r:id="rId5"/>
              </a:rPr>
              <a:t>https://www.e-sfera.hr/dodatni-digitalni-sadrzaji/937d4313-6296-473f-b4ed-1adee4ea0541/assets/audio/08_unit_2__lesson_4__exercise_1-3_.mp3</a:t>
            </a:r>
            <a:endParaRPr lang="hr-HR" sz="2000" b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862" y="1891553"/>
            <a:ext cx="11424601" cy="462369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08_I_met_the_bard_SB_p_30_ex_01">
            <a:hlinkClick r:id="" action="ppaction://media"/>
            <a:extLst>
              <a:ext uri="{FF2B5EF4-FFF2-40B4-BE49-F238E27FC236}">
                <a16:creationId xmlns:a16="http://schemas.microsoft.com/office/drawing/2014/main" id="{22EE07C6-37E9-41E8-AC77-EDEB6DD3470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218661" y="77018"/>
            <a:ext cx="487363" cy="487363"/>
          </a:xfrm>
          <a:prstGeom prst="rect">
            <a:avLst/>
          </a:prstGeom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F3E4A6CE-C9B3-485E-B2B4-C317CC78B3A6}"/>
              </a:ext>
            </a:extLst>
          </p:cNvPr>
          <p:cNvSpPr txBox="1">
            <a:spLocks/>
          </p:cNvSpPr>
          <p:nvPr/>
        </p:nvSpPr>
        <p:spPr>
          <a:xfrm>
            <a:off x="6133071" y="5104372"/>
            <a:ext cx="1047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CEC03FA9-B14A-409F-B443-C7FF6F7FB8B8}"/>
              </a:ext>
            </a:extLst>
          </p:cNvPr>
          <p:cNvSpPr txBox="1">
            <a:spLocks/>
          </p:cNvSpPr>
          <p:nvPr/>
        </p:nvSpPr>
        <p:spPr>
          <a:xfrm>
            <a:off x="6089162" y="2602946"/>
            <a:ext cx="1047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FBA42A2D-4885-4C7F-89E1-1F15C57EC711}"/>
              </a:ext>
            </a:extLst>
          </p:cNvPr>
          <p:cNvSpPr txBox="1">
            <a:spLocks/>
          </p:cNvSpPr>
          <p:nvPr/>
        </p:nvSpPr>
        <p:spPr>
          <a:xfrm>
            <a:off x="6147232" y="4715644"/>
            <a:ext cx="1047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1F9104E6-8FD0-47A1-A9E5-B37CA98922B3}"/>
              </a:ext>
            </a:extLst>
          </p:cNvPr>
          <p:cNvSpPr txBox="1">
            <a:spLocks/>
          </p:cNvSpPr>
          <p:nvPr/>
        </p:nvSpPr>
        <p:spPr>
          <a:xfrm>
            <a:off x="6101518" y="2964969"/>
            <a:ext cx="1047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93DD0751-250C-4332-9991-BFC4B2233748}"/>
              </a:ext>
            </a:extLst>
          </p:cNvPr>
          <p:cNvSpPr txBox="1">
            <a:spLocks/>
          </p:cNvSpPr>
          <p:nvPr/>
        </p:nvSpPr>
        <p:spPr>
          <a:xfrm>
            <a:off x="6147232" y="5750619"/>
            <a:ext cx="1047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B07DCF3E-32FE-4E79-908C-260C9323BA94}"/>
              </a:ext>
            </a:extLst>
          </p:cNvPr>
          <p:cNvSpPr txBox="1">
            <a:spLocks/>
          </p:cNvSpPr>
          <p:nvPr/>
        </p:nvSpPr>
        <p:spPr>
          <a:xfrm>
            <a:off x="6133071" y="3325267"/>
            <a:ext cx="1047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165B61A0-1D66-4870-BFCA-637482C5CD05}"/>
              </a:ext>
            </a:extLst>
          </p:cNvPr>
          <p:cNvSpPr txBox="1">
            <a:spLocks/>
          </p:cNvSpPr>
          <p:nvPr/>
        </p:nvSpPr>
        <p:spPr>
          <a:xfrm>
            <a:off x="6137191" y="3699780"/>
            <a:ext cx="1047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5B38C472-5A50-4C1F-866A-B8281FB8A176}"/>
              </a:ext>
            </a:extLst>
          </p:cNvPr>
          <p:cNvSpPr txBox="1">
            <a:spLocks/>
          </p:cNvSpPr>
          <p:nvPr/>
        </p:nvSpPr>
        <p:spPr>
          <a:xfrm>
            <a:off x="6151352" y="4078095"/>
            <a:ext cx="1047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431542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6005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 build="p"/>
      <p:bldP spid="6" grpId="0" build="p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8508" y="0"/>
            <a:ext cx="4849364" cy="687095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011652" y="913132"/>
            <a:ext cx="7180348" cy="6977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Pogledaj </a:t>
            </a:r>
            <a:r>
              <a:rPr lang="hr-HR" sz="2000" b="1" i="1" dirty="0"/>
              <a:t>REMEMBER</a:t>
            </a:r>
            <a:r>
              <a:rPr lang="hr-HR" sz="2000" i="1" dirty="0"/>
              <a:t> kutak u svom udžbeniku!</a:t>
            </a:r>
            <a:br>
              <a:rPr lang="hr-HR" sz="2000" i="1" dirty="0"/>
            </a:br>
            <a:br>
              <a:rPr lang="hr-HR" sz="2000" i="1" dirty="0"/>
            </a:br>
            <a:r>
              <a:rPr lang="hr-HR" sz="2000" i="1" dirty="0"/>
              <a:t>Past </a:t>
            </a:r>
            <a:r>
              <a:rPr lang="hr-HR" sz="2000" i="1" dirty="0" err="1"/>
              <a:t>Continuous</a:t>
            </a:r>
            <a:r>
              <a:rPr lang="hr-HR" sz="2000" i="1" dirty="0"/>
              <a:t> i Past </a:t>
            </a:r>
            <a:r>
              <a:rPr lang="hr-HR" sz="2000" i="1" dirty="0" err="1"/>
              <a:t>Simple</a:t>
            </a:r>
            <a:r>
              <a:rPr lang="hr-HR" sz="2000" i="1" dirty="0"/>
              <a:t> nam pomažu pokazati kako su dvije prošle radnje povezane.</a:t>
            </a:r>
          </a:p>
          <a:p>
            <a:pPr marL="0" indent="0">
              <a:buNone/>
            </a:pPr>
            <a:r>
              <a:rPr lang="hr-HR" sz="2000" i="1" dirty="0"/>
              <a:t>Past </a:t>
            </a:r>
            <a:r>
              <a:rPr lang="hr-HR" sz="2000" i="1" dirty="0" err="1"/>
              <a:t>Continuous</a:t>
            </a:r>
            <a:r>
              <a:rPr lang="hr-HR" sz="2000" i="1" dirty="0"/>
              <a:t> nam govori koja prošla radnja je trajala jedno vrijeme u prošlosti.</a:t>
            </a:r>
            <a:br>
              <a:rPr lang="hr-HR" sz="2000" i="1" dirty="0"/>
            </a:br>
            <a:r>
              <a:rPr lang="en-US" sz="2000" b="1" i="1" dirty="0"/>
              <a:t>We </a:t>
            </a:r>
            <a:r>
              <a:rPr lang="en-US" sz="2000" b="1" i="1" dirty="0">
                <a:solidFill>
                  <a:srgbClr val="FF0000"/>
                </a:solidFill>
              </a:rPr>
              <a:t>were</a:t>
            </a:r>
            <a:r>
              <a:rPr lang="en-US" sz="2000" b="1" i="1" dirty="0"/>
              <a:t> look</a:t>
            </a:r>
            <a:r>
              <a:rPr lang="en-US" sz="2000" b="1" i="1" dirty="0">
                <a:solidFill>
                  <a:srgbClr val="FF0000"/>
                </a:solidFill>
              </a:rPr>
              <a:t>ing</a:t>
            </a:r>
            <a:r>
              <a:rPr lang="en-US" sz="2000" b="1" i="1" dirty="0"/>
              <a:t> for a furniture store.</a:t>
            </a:r>
            <a:br>
              <a:rPr lang="hr-HR" sz="2000" b="1" i="1" dirty="0"/>
            </a:br>
            <a:r>
              <a:rPr lang="en-US" sz="2000" b="1" i="1" dirty="0"/>
              <a:t>He </a:t>
            </a:r>
            <a:r>
              <a:rPr lang="en-US" sz="2000" b="1" i="1" dirty="0">
                <a:solidFill>
                  <a:srgbClr val="FF0000"/>
                </a:solidFill>
              </a:rPr>
              <a:t>was</a:t>
            </a:r>
            <a:r>
              <a:rPr lang="en-US" sz="2000" b="1" i="1" dirty="0"/>
              <a:t> stand</a:t>
            </a:r>
            <a:r>
              <a:rPr lang="en-US" sz="2000" b="1" i="1" dirty="0">
                <a:solidFill>
                  <a:srgbClr val="FF0000"/>
                </a:solidFill>
              </a:rPr>
              <a:t>ing</a:t>
            </a:r>
            <a:r>
              <a:rPr lang="en-US" sz="2000" b="1" i="1" dirty="0"/>
              <a:t> on the street.</a:t>
            </a:r>
          </a:p>
          <a:p>
            <a:pPr marL="0" indent="0">
              <a:buNone/>
            </a:pPr>
            <a:r>
              <a:rPr lang="hr-HR" sz="2000" i="1" dirty="0"/>
              <a:t>Koristeći ova dva glagolska vremena pokazujemo koja se radnja dogodila tijekom trajanja neke druge radnje.</a:t>
            </a:r>
            <a:br>
              <a:rPr lang="hr-HR" sz="2000" i="1" dirty="0"/>
            </a:br>
            <a:r>
              <a:rPr lang="en-US" sz="2000" b="1" i="1" dirty="0"/>
              <a:t>He </a:t>
            </a:r>
            <a:r>
              <a:rPr lang="en-US" sz="2000" b="1" i="1" dirty="0">
                <a:solidFill>
                  <a:srgbClr val="FF0000"/>
                </a:solidFill>
              </a:rPr>
              <a:t>was standing </a:t>
            </a:r>
            <a:r>
              <a:rPr lang="en-US" sz="2000" b="1" i="1" dirty="0"/>
              <a:t>on the street when</a:t>
            </a:r>
            <a:r>
              <a:rPr lang="hr-HR" sz="2000" b="1" i="1" dirty="0"/>
              <a:t> </a:t>
            </a:r>
            <a:r>
              <a:rPr lang="en-US" sz="2000" b="1" i="1" dirty="0"/>
              <a:t>I </a:t>
            </a:r>
            <a:r>
              <a:rPr lang="en-US" sz="2000" b="1" i="1" dirty="0">
                <a:solidFill>
                  <a:srgbClr val="FF0000"/>
                </a:solidFill>
              </a:rPr>
              <a:t>bumped</a:t>
            </a:r>
            <a:r>
              <a:rPr lang="en-US" sz="2000" b="1" i="1" dirty="0"/>
              <a:t> into him.</a:t>
            </a:r>
            <a:br>
              <a:rPr lang="hr-HR" sz="2000" b="1" i="1" dirty="0"/>
            </a:br>
            <a:r>
              <a:rPr lang="en-US" sz="2000" b="1" i="1" dirty="0"/>
              <a:t>We </a:t>
            </a:r>
            <a:r>
              <a:rPr lang="en-US" sz="2000" b="1" i="1" dirty="0">
                <a:solidFill>
                  <a:srgbClr val="FF0000"/>
                </a:solidFill>
              </a:rPr>
              <a:t>were looking </a:t>
            </a:r>
            <a:r>
              <a:rPr lang="en-US" sz="2000" b="1" i="1" dirty="0"/>
              <a:t>for a furniture store when</a:t>
            </a:r>
            <a:r>
              <a:rPr lang="hr-HR" sz="2000" b="1" i="1" dirty="0"/>
              <a:t> </a:t>
            </a:r>
            <a:r>
              <a:rPr lang="en-US" sz="2000" b="1" i="1" dirty="0"/>
              <a:t>I </a:t>
            </a:r>
            <a:r>
              <a:rPr lang="en-US" sz="2000" b="1" i="1" dirty="0">
                <a:solidFill>
                  <a:srgbClr val="FF0000"/>
                </a:solidFill>
              </a:rPr>
              <a:t>got </a:t>
            </a:r>
            <a:r>
              <a:rPr lang="en-US" sz="2000" b="1" i="1" dirty="0"/>
              <a:t>lost.</a:t>
            </a:r>
            <a:endParaRPr lang="hr-HR" sz="2000" b="1" i="1" dirty="0"/>
          </a:p>
          <a:p>
            <a:pPr marL="0" indent="0">
              <a:buNone/>
            </a:pPr>
            <a:r>
              <a:rPr lang="hr-HR" sz="2000" i="1" dirty="0"/>
              <a:t>Više možeš saznati klikom na sljedeću poveznicu i odabirom opcije </a:t>
            </a:r>
            <a:r>
              <a:rPr lang="hr-HR" sz="2000" b="1" i="1" dirty="0"/>
              <a:t>VIDEO GRAMMAR</a:t>
            </a:r>
            <a:r>
              <a:rPr lang="hr-HR" sz="2000" i="1" dirty="0"/>
              <a:t>:</a:t>
            </a:r>
            <a:br>
              <a:rPr lang="hr-HR" sz="2000" i="1" dirty="0"/>
            </a:br>
            <a:r>
              <a:rPr lang="hr-HR" sz="2000" i="1" dirty="0">
                <a:hlinkClick r:id="rId3"/>
              </a:rPr>
              <a:t>https://www.e-sfera.hr/dodatni-digitalni-sadrzaji/937d4313-6296-473f-b4ed-1adee4ea0541/</a:t>
            </a:r>
            <a:endParaRPr lang="hr-HR" sz="2000" i="1" dirty="0"/>
          </a:p>
          <a:p>
            <a:pPr marL="0" indent="0">
              <a:buNone/>
            </a:pPr>
            <a:endParaRPr lang="hr-HR" sz="2000" b="1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3090" y="913132"/>
            <a:ext cx="4628845" cy="483276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07506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82533" y="10126"/>
            <a:ext cx="4828551" cy="6837747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29.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99751" y="1026739"/>
            <a:ext cx="10950329" cy="567836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0835" y="321276"/>
            <a:ext cx="7365853" cy="6240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Fill in the gaps with the past continuous of the verbs in brackets.</a:t>
            </a:r>
            <a:r>
              <a:rPr lang="hr-HR" sz="2000" b="1" dirty="0"/>
              <a:t> </a:t>
            </a:r>
            <a:r>
              <a:rPr lang="hr-HR" sz="2000" i="1" dirty="0"/>
              <a:t>Nadopuni rečenice s Past </a:t>
            </a:r>
            <a:r>
              <a:rPr lang="hr-HR" sz="2000" i="1" dirty="0" err="1"/>
              <a:t>Continuous</a:t>
            </a:r>
            <a:r>
              <a:rPr lang="hr-HR" sz="2000" i="1" dirty="0"/>
              <a:t> oblikom glagola.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B138E4BB-DE09-4BC1-9BFE-2ACCDC2A6421}"/>
              </a:ext>
            </a:extLst>
          </p:cNvPr>
          <p:cNvSpPr txBox="1">
            <a:spLocks/>
          </p:cNvSpPr>
          <p:nvPr/>
        </p:nvSpPr>
        <p:spPr>
          <a:xfrm>
            <a:off x="2467669" y="1592206"/>
            <a:ext cx="275216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were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watching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98E9A1A9-BC42-4E56-989A-F261D56BF75C}"/>
              </a:ext>
            </a:extLst>
          </p:cNvPr>
          <p:cNvSpPr txBox="1">
            <a:spLocks/>
          </p:cNvSpPr>
          <p:nvPr/>
        </p:nvSpPr>
        <p:spPr>
          <a:xfrm>
            <a:off x="952486" y="1965366"/>
            <a:ext cx="275216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was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talking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5EB347C7-407A-4E36-9411-56CF328130D6}"/>
              </a:ext>
            </a:extLst>
          </p:cNvPr>
          <p:cNvSpPr txBox="1">
            <a:spLocks/>
          </p:cNvSpPr>
          <p:nvPr/>
        </p:nvSpPr>
        <p:spPr>
          <a:xfrm>
            <a:off x="7290921" y="1965365"/>
            <a:ext cx="275216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was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crying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9604F6B1-6517-458E-83CE-DEF6C74AFAF3}"/>
              </a:ext>
            </a:extLst>
          </p:cNvPr>
          <p:cNvSpPr txBox="1">
            <a:spLocks/>
          </p:cNvSpPr>
          <p:nvPr/>
        </p:nvSpPr>
        <p:spPr>
          <a:xfrm>
            <a:off x="2478402" y="2751281"/>
            <a:ext cx="275216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was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ringing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F6378FE1-8D64-401D-867F-3EE5F8227C1A}"/>
              </a:ext>
            </a:extLst>
          </p:cNvPr>
          <p:cNvSpPr txBox="1">
            <a:spLocks/>
          </p:cNvSpPr>
          <p:nvPr/>
        </p:nvSpPr>
        <p:spPr>
          <a:xfrm>
            <a:off x="7414490" y="2743422"/>
            <a:ext cx="275216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was</a:t>
            </a:r>
            <a:r>
              <a:rPr lang="hr-HR" sz="2200" i="1" dirty="0">
                <a:solidFill>
                  <a:srgbClr val="FF0000"/>
                </a:solidFill>
              </a:rPr>
              <a:t> waiting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C688AD51-E426-4D19-9809-F33E0D15E4F5}"/>
              </a:ext>
            </a:extLst>
          </p:cNvPr>
          <p:cNvSpPr txBox="1">
            <a:spLocks/>
          </p:cNvSpPr>
          <p:nvPr/>
        </p:nvSpPr>
        <p:spPr>
          <a:xfrm>
            <a:off x="7247110" y="3153294"/>
            <a:ext cx="275216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was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dreaming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E472DF95-AC6B-4CD1-9B67-FECB48E47306}"/>
              </a:ext>
            </a:extLst>
          </p:cNvPr>
          <p:cNvSpPr txBox="1">
            <a:spLocks/>
          </p:cNvSpPr>
          <p:nvPr/>
        </p:nvSpPr>
        <p:spPr>
          <a:xfrm>
            <a:off x="766515" y="3929921"/>
            <a:ext cx="275216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was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listening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B0AD843-4DFD-4345-9F13-38975789FCEF}"/>
              </a:ext>
            </a:extLst>
          </p:cNvPr>
          <p:cNvSpPr txBox="1">
            <a:spLocks/>
          </p:cNvSpPr>
          <p:nvPr/>
        </p:nvSpPr>
        <p:spPr>
          <a:xfrm>
            <a:off x="4218983" y="4313058"/>
            <a:ext cx="275216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was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trying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74ABB378-417C-482D-9E58-F970A7680DEB}"/>
              </a:ext>
            </a:extLst>
          </p:cNvPr>
          <p:cNvSpPr txBox="1">
            <a:spLocks/>
          </p:cNvSpPr>
          <p:nvPr/>
        </p:nvSpPr>
        <p:spPr>
          <a:xfrm>
            <a:off x="9631151" y="4316509"/>
            <a:ext cx="275216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were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driving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FFA0F059-83A3-4044-9A5F-EDE093892D82}"/>
              </a:ext>
            </a:extLst>
          </p:cNvPr>
          <p:cNvSpPr txBox="1">
            <a:spLocks/>
          </p:cNvSpPr>
          <p:nvPr/>
        </p:nvSpPr>
        <p:spPr>
          <a:xfrm>
            <a:off x="676478" y="5486005"/>
            <a:ext cx="275216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was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thinking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59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508" y="7898"/>
            <a:ext cx="4849363" cy="6855153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18562" y="97343"/>
            <a:ext cx="7180348" cy="6977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One action was going on when another action happened.</a:t>
            </a:r>
            <a:r>
              <a:rPr lang="hr-HR" sz="2000" b="1" dirty="0"/>
              <a:t> </a:t>
            </a:r>
            <a:r>
              <a:rPr lang="en-US" sz="2000" b="1" dirty="0"/>
              <a:t>Choose where each action belongs in the table.</a:t>
            </a:r>
            <a:r>
              <a:rPr lang="hr-HR" sz="2000" b="1" i="1" dirty="0"/>
              <a:t> </a:t>
            </a:r>
            <a:r>
              <a:rPr lang="hr-HR" sz="2000" i="1" dirty="0"/>
              <a:t>Jedna radnja se dogodila tijekom odvijanja neke druge radnje. Odaberi koju radnju ćeš gdje svrstati.</a:t>
            </a:r>
            <a:endParaRPr lang="hr-HR" sz="2000" b="1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37" y="1344706"/>
            <a:ext cx="11522515" cy="526128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248D42A8-CF32-41E9-BC55-5F5F43D310FB}"/>
              </a:ext>
            </a:extLst>
          </p:cNvPr>
          <p:cNvSpPr txBox="1">
            <a:spLocks/>
          </p:cNvSpPr>
          <p:nvPr/>
        </p:nvSpPr>
        <p:spPr>
          <a:xfrm>
            <a:off x="1445687" y="5513294"/>
            <a:ext cx="52000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2b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5F4E54AD-3EF2-42B9-9D2A-B19ED9E9FD55}"/>
              </a:ext>
            </a:extLst>
          </p:cNvPr>
          <p:cNvSpPr txBox="1">
            <a:spLocks/>
          </p:cNvSpPr>
          <p:nvPr/>
        </p:nvSpPr>
        <p:spPr>
          <a:xfrm>
            <a:off x="6967946" y="5513294"/>
            <a:ext cx="52000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2a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059A56D7-C779-45E1-A87A-3A12F3F49BF8}"/>
              </a:ext>
            </a:extLst>
          </p:cNvPr>
          <p:cNvSpPr txBox="1">
            <a:spLocks/>
          </p:cNvSpPr>
          <p:nvPr/>
        </p:nvSpPr>
        <p:spPr>
          <a:xfrm>
            <a:off x="2151464" y="5513294"/>
            <a:ext cx="52000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3a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2F008C95-0D60-4CBC-979A-EF2B306B3353}"/>
              </a:ext>
            </a:extLst>
          </p:cNvPr>
          <p:cNvSpPr txBox="1">
            <a:spLocks/>
          </p:cNvSpPr>
          <p:nvPr/>
        </p:nvSpPr>
        <p:spPr>
          <a:xfrm>
            <a:off x="7640288" y="5513293"/>
            <a:ext cx="52000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3b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36F0E54A-2309-4B69-AD65-C7F749D4541C}"/>
              </a:ext>
            </a:extLst>
          </p:cNvPr>
          <p:cNvSpPr txBox="1">
            <a:spLocks/>
          </p:cNvSpPr>
          <p:nvPr/>
        </p:nvSpPr>
        <p:spPr>
          <a:xfrm>
            <a:off x="2769840" y="5513293"/>
            <a:ext cx="52000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4a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51568FC9-1427-48D2-A74A-5F45AFA530A7}"/>
              </a:ext>
            </a:extLst>
          </p:cNvPr>
          <p:cNvSpPr txBox="1">
            <a:spLocks/>
          </p:cNvSpPr>
          <p:nvPr/>
        </p:nvSpPr>
        <p:spPr>
          <a:xfrm>
            <a:off x="8312630" y="5513293"/>
            <a:ext cx="52000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4b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983DA1E1-45CC-4B4F-9CE2-C702F0B549FF}"/>
              </a:ext>
            </a:extLst>
          </p:cNvPr>
          <p:cNvSpPr txBox="1">
            <a:spLocks/>
          </p:cNvSpPr>
          <p:nvPr/>
        </p:nvSpPr>
        <p:spPr>
          <a:xfrm>
            <a:off x="3444578" y="5513293"/>
            <a:ext cx="52000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5b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58229B58-7C51-41E1-9072-EE7501580119}"/>
              </a:ext>
            </a:extLst>
          </p:cNvPr>
          <p:cNvSpPr txBox="1">
            <a:spLocks/>
          </p:cNvSpPr>
          <p:nvPr/>
        </p:nvSpPr>
        <p:spPr>
          <a:xfrm>
            <a:off x="8982678" y="5513292"/>
            <a:ext cx="52000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5a</a:t>
            </a:r>
          </a:p>
        </p:txBody>
      </p:sp>
    </p:spTree>
    <p:extLst>
      <p:ext uri="{BB962C8B-B14F-4D97-AF65-F5344CB8AC3E}">
        <p14:creationId xmlns:p14="http://schemas.microsoft.com/office/powerpoint/2010/main" val="3385783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508" y="7898"/>
            <a:ext cx="4849363" cy="6855153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0855" y="1370332"/>
            <a:ext cx="7180348" cy="6977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Now</a:t>
            </a:r>
            <a:r>
              <a:rPr lang="hr-HR" sz="2000" b="1" dirty="0"/>
              <a:t> make </a:t>
            </a:r>
            <a:r>
              <a:rPr lang="hr-HR" sz="2000" b="1" dirty="0" err="1"/>
              <a:t>sentences</a:t>
            </a:r>
            <a:r>
              <a:rPr lang="hr-HR" sz="2000" b="1" dirty="0"/>
              <a:t>.</a:t>
            </a:r>
            <a:br>
              <a:rPr lang="hr-HR" sz="2000" b="1" i="1" dirty="0"/>
            </a:br>
            <a:r>
              <a:rPr lang="hr-HR" sz="2000" i="1" dirty="0"/>
              <a:t>Napiši rečenice.</a:t>
            </a:r>
            <a:endParaRPr lang="hr-HR" sz="2000" b="1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883" y="2088777"/>
            <a:ext cx="11259064" cy="320928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B84684ED-FB85-4464-BB04-9DD297B3D02B}"/>
              </a:ext>
            </a:extLst>
          </p:cNvPr>
          <p:cNvSpPr txBox="1">
            <a:spLocks/>
          </p:cNvSpPr>
          <p:nvPr/>
        </p:nvSpPr>
        <p:spPr>
          <a:xfrm>
            <a:off x="1876166" y="3245224"/>
            <a:ext cx="989449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was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reading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when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the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light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bulb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exploded</a:t>
            </a:r>
            <a:r>
              <a:rPr lang="hr-HR" sz="22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2797680A-4224-4500-9906-006C76C925B8}"/>
              </a:ext>
            </a:extLst>
          </p:cNvPr>
          <p:cNvSpPr txBox="1">
            <a:spLocks/>
          </p:cNvSpPr>
          <p:nvPr/>
        </p:nvSpPr>
        <p:spPr>
          <a:xfrm>
            <a:off x="2306474" y="3783214"/>
            <a:ext cx="989449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was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watering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the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flowers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when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it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started</a:t>
            </a:r>
            <a:r>
              <a:rPr lang="hr-HR" sz="2200" i="1" dirty="0">
                <a:solidFill>
                  <a:srgbClr val="FF0000"/>
                </a:solidFill>
              </a:rPr>
              <a:t> to </a:t>
            </a:r>
            <a:r>
              <a:rPr lang="hr-HR" sz="2200" i="1" dirty="0" err="1">
                <a:solidFill>
                  <a:srgbClr val="FF0000"/>
                </a:solidFill>
              </a:rPr>
              <a:t>rain</a:t>
            </a:r>
            <a:r>
              <a:rPr lang="hr-HR" sz="22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E6CA4EDF-543B-46A1-90F5-0D92280C2A00}"/>
              </a:ext>
            </a:extLst>
          </p:cNvPr>
          <p:cNvSpPr txBox="1">
            <a:spLocks/>
          </p:cNvSpPr>
          <p:nvPr/>
        </p:nvSpPr>
        <p:spPr>
          <a:xfrm>
            <a:off x="1239671" y="4316183"/>
            <a:ext cx="989449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was</a:t>
            </a:r>
            <a:r>
              <a:rPr lang="hr-HR" sz="2200" i="1" dirty="0">
                <a:solidFill>
                  <a:srgbClr val="FF0000"/>
                </a:solidFill>
              </a:rPr>
              <a:t> sleeping </a:t>
            </a:r>
            <a:r>
              <a:rPr lang="hr-HR" sz="2200" i="1" dirty="0" err="1">
                <a:solidFill>
                  <a:srgbClr val="FF0000"/>
                </a:solidFill>
              </a:rPr>
              <a:t>when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the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thunder</a:t>
            </a:r>
            <a:r>
              <a:rPr lang="hr-HR" sz="2200" i="1" dirty="0">
                <a:solidFill>
                  <a:srgbClr val="FF0000"/>
                </a:solidFill>
              </a:rPr>
              <a:t> woke me </a:t>
            </a:r>
            <a:r>
              <a:rPr lang="hr-HR" sz="2200" i="1" dirty="0" err="1">
                <a:solidFill>
                  <a:srgbClr val="FF0000"/>
                </a:solidFill>
              </a:rPr>
              <a:t>up</a:t>
            </a:r>
            <a:r>
              <a:rPr lang="hr-HR" sz="22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269659A7-7095-4CB1-8FF4-C19C9B9572CE}"/>
              </a:ext>
            </a:extLst>
          </p:cNvPr>
          <p:cNvSpPr txBox="1">
            <a:spLocks/>
          </p:cNvSpPr>
          <p:nvPr/>
        </p:nvSpPr>
        <p:spPr>
          <a:xfrm>
            <a:off x="1940062" y="4849152"/>
            <a:ext cx="989449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was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fishing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when</a:t>
            </a:r>
            <a:r>
              <a:rPr lang="hr-HR" sz="2200" i="1" dirty="0">
                <a:solidFill>
                  <a:srgbClr val="FF0000"/>
                </a:solidFill>
              </a:rPr>
              <a:t> he </a:t>
            </a:r>
            <a:r>
              <a:rPr lang="hr-HR" sz="2200" i="1" dirty="0" err="1">
                <a:solidFill>
                  <a:srgbClr val="FF0000"/>
                </a:solidFill>
              </a:rPr>
              <a:t>saw</a:t>
            </a:r>
            <a:r>
              <a:rPr lang="hr-HR" sz="2200" i="1" dirty="0">
                <a:solidFill>
                  <a:srgbClr val="FF0000"/>
                </a:solidFill>
              </a:rPr>
              <a:t> a </a:t>
            </a:r>
            <a:r>
              <a:rPr lang="hr-HR" sz="2200" i="1" dirty="0" err="1">
                <a:solidFill>
                  <a:srgbClr val="FF0000"/>
                </a:solidFill>
              </a:rPr>
              <a:t>shark</a:t>
            </a:r>
            <a:r>
              <a:rPr lang="hr-HR" sz="2200" i="1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41698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03" y="0"/>
            <a:ext cx="4815919" cy="6871885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30.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61" y="968469"/>
            <a:ext cx="10680381" cy="521717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6146" y="233083"/>
            <a:ext cx="7137882" cy="4304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Fill in the gaps with the past simple or past continuous.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Nadopuni rečenice koristeći Past </a:t>
            </a:r>
            <a:r>
              <a:rPr lang="hr-HR" sz="2000" i="1" dirty="0" err="1"/>
              <a:t>Simple</a:t>
            </a:r>
            <a:r>
              <a:rPr lang="hr-HR" sz="2000" i="1" dirty="0"/>
              <a:t> ili Past </a:t>
            </a:r>
            <a:r>
              <a:rPr lang="hr-HR" sz="2000" i="1" dirty="0" err="1"/>
              <a:t>Continuous</a:t>
            </a:r>
            <a:r>
              <a:rPr lang="hr-HR" sz="2000" i="1" dirty="0"/>
              <a:t>.</a:t>
            </a:r>
          </a:p>
        </p:txBody>
      </p:sp>
      <p:sp>
        <p:nvSpPr>
          <p:cNvPr id="41" name="Pravokutnik 40">
            <a:extLst>
              <a:ext uri="{FF2B5EF4-FFF2-40B4-BE49-F238E27FC236}">
                <a16:creationId xmlns:a16="http://schemas.microsoft.com/office/drawing/2014/main" id="{5EFB0D3E-83FB-43A1-8F44-F88DEBD901ED}"/>
              </a:ext>
            </a:extLst>
          </p:cNvPr>
          <p:cNvSpPr/>
          <p:nvPr/>
        </p:nvSpPr>
        <p:spPr>
          <a:xfrm>
            <a:off x="4808216" y="6237466"/>
            <a:ext cx="706841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learnt</a:t>
            </a:r>
            <a:r>
              <a:rPr lang="hr-HR" sz="2000" b="1" dirty="0"/>
              <a:t>: </a:t>
            </a:r>
            <a:r>
              <a:rPr lang="hr-HR" sz="2000" i="1" dirty="0"/>
              <a:t>Uvježbaj naučeno:</a:t>
            </a:r>
            <a:br>
              <a:rPr lang="hr-HR" sz="2000" i="1" dirty="0">
                <a:solidFill>
                  <a:srgbClr val="C00000"/>
                </a:solidFill>
              </a:rPr>
            </a:br>
            <a:r>
              <a:rPr lang="hr-HR" sz="2000" i="1" dirty="0">
                <a:solidFill>
                  <a:srgbClr val="C00000"/>
                </a:solidFill>
                <a:hlinkClick r:id="rId4"/>
              </a:rPr>
              <a:t>https://learningapps.org/watch?v=pu88fsmbk21</a:t>
            </a:r>
            <a:endParaRPr lang="hr-HR" sz="2000" i="1" dirty="0">
              <a:solidFill>
                <a:srgbClr val="C00000"/>
              </a:solidFill>
            </a:endParaRPr>
          </a:p>
          <a:p>
            <a:endParaRPr lang="hr-HR" sz="2000" b="1" dirty="0">
              <a:solidFill>
                <a:srgbClr val="C00000"/>
              </a:solidFill>
            </a:endParaRPr>
          </a:p>
        </p:txBody>
      </p:sp>
      <p:sp>
        <p:nvSpPr>
          <p:cNvPr id="42" name="Rezervirano mjesto sadržaja 2">
            <a:extLst>
              <a:ext uri="{FF2B5EF4-FFF2-40B4-BE49-F238E27FC236}">
                <a16:creationId xmlns:a16="http://schemas.microsoft.com/office/drawing/2014/main" id="{8C7379E2-5A70-435C-B0A4-BA3E8D02FC17}"/>
              </a:ext>
            </a:extLst>
          </p:cNvPr>
          <p:cNvSpPr txBox="1">
            <a:spLocks/>
          </p:cNvSpPr>
          <p:nvPr/>
        </p:nvSpPr>
        <p:spPr>
          <a:xfrm>
            <a:off x="3140021" y="1419742"/>
            <a:ext cx="275216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was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driving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43" name="Rezervirano mjesto sadržaja 2">
            <a:extLst>
              <a:ext uri="{FF2B5EF4-FFF2-40B4-BE49-F238E27FC236}">
                <a16:creationId xmlns:a16="http://schemas.microsoft.com/office/drawing/2014/main" id="{8DE502DD-6E57-49FF-98B3-611A19414C8F}"/>
              </a:ext>
            </a:extLst>
          </p:cNvPr>
          <p:cNvSpPr txBox="1">
            <a:spLocks/>
          </p:cNvSpPr>
          <p:nvPr/>
        </p:nvSpPr>
        <p:spPr>
          <a:xfrm>
            <a:off x="8242716" y="1419741"/>
            <a:ext cx="275216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had</a:t>
            </a:r>
          </a:p>
        </p:txBody>
      </p:sp>
      <p:sp>
        <p:nvSpPr>
          <p:cNvPr id="44" name="Rezervirano mjesto sadržaja 2">
            <a:extLst>
              <a:ext uri="{FF2B5EF4-FFF2-40B4-BE49-F238E27FC236}">
                <a16:creationId xmlns:a16="http://schemas.microsoft.com/office/drawing/2014/main" id="{03FE4613-525F-4A14-9AEE-7019917981D4}"/>
              </a:ext>
            </a:extLst>
          </p:cNvPr>
          <p:cNvSpPr txBox="1">
            <a:spLocks/>
          </p:cNvSpPr>
          <p:nvPr/>
        </p:nvSpPr>
        <p:spPr>
          <a:xfrm>
            <a:off x="3871447" y="1782138"/>
            <a:ext cx="275216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got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45" name="Rezervirano mjesto sadržaja 2">
            <a:extLst>
              <a:ext uri="{FF2B5EF4-FFF2-40B4-BE49-F238E27FC236}">
                <a16:creationId xmlns:a16="http://schemas.microsoft.com/office/drawing/2014/main" id="{4E4E2404-8C4D-4A73-9A29-1C9ABAD0FD2D}"/>
              </a:ext>
            </a:extLst>
          </p:cNvPr>
          <p:cNvSpPr txBox="1">
            <a:spLocks/>
          </p:cNvSpPr>
          <p:nvPr/>
        </p:nvSpPr>
        <p:spPr>
          <a:xfrm>
            <a:off x="1885549" y="2135569"/>
            <a:ext cx="275216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were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having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46" name="Rezervirano mjesto sadržaja 2">
            <a:extLst>
              <a:ext uri="{FF2B5EF4-FFF2-40B4-BE49-F238E27FC236}">
                <a16:creationId xmlns:a16="http://schemas.microsoft.com/office/drawing/2014/main" id="{39B1D81F-D07C-42A2-8A87-142B315C4C69}"/>
              </a:ext>
            </a:extLst>
          </p:cNvPr>
          <p:cNvSpPr txBox="1">
            <a:spLocks/>
          </p:cNvSpPr>
          <p:nvPr/>
        </p:nvSpPr>
        <p:spPr>
          <a:xfrm>
            <a:off x="6069105" y="2137016"/>
            <a:ext cx="275216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rang</a:t>
            </a:r>
          </a:p>
        </p:txBody>
      </p:sp>
      <p:sp>
        <p:nvSpPr>
          <p:cNvPr id="47" name="Rezervirano mjesto sadržaja 2">
            <a:extLst>
              <a:ext uri="{FF2B5EF4-FFF2-40B4-BE49-F238E27FC236}">
                <a16:creationId xmlns:a16="http://schemas.microsoft.com/office/drawing/2014/main" id="{12707D4A-550B-4BA0-8F99-9A7909406881}"/>
              </a:ext>
            </a:extLst>
          </p:cNvPr>
          <p:cNvSpPr txBox="1">
            <a:spLocks/>
          </p:cNvSpPr>
          <p:nvPr/>
        </p:nvSpPr>
        <p:spPr>
          <a:xfrm>
            <a:off x="87700" y="2496617"/>
            <a:ext cx="275216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called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48" name="Rezervirano mjesto sadržaja 2">
            <a:extLst>
              <a:ext uri="{FF2B5EF4-FFF2-40B4-BE49-F238E27FC236}">
                <a16:creationId xmlns:a16="http://schemas.microsoft.com/office/drawing/2014/main" id="{CD317BFF-99A2-4A3D-BB8E-F5E1E0EA0D7C}"/>
              </a:ext>
            </a:extLst>
          </p:cNvPr>
          <p:cNvSpPr txBox="1">
            <a:spLocks/>
          </p:cNvSpPr>
          <p:nvPr/>
        </p:nvSpPr>
        <p:spPr>
          <a:xfrm>
            <a:off x="2516321" y="2499887"/>
            <a:ext cx="275216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had</a:t>
            </a:r>
          </a:p>
        </p:txBody>
      </p:sp>
      <p:sp>
        <p:nvSpPr>
          <p:cNvPr id="49" name="Rezervirano mjesto sadržaja 2">
            <a:extLst>
              <a:ext uri="{FF2B5EF4-FFF2-40B4-BE49-F238E27FC236}">
                <a16:creationId xmlns:a16="http://schemas.microsoft.com/office/drawing/2014/main" id="{AA743BC3-75D0-4AFE-8B26-727F05E28ABB}"/>
              </a:ext>
            </a:extLst>
          </p:cNvPr>
          <p:cNvSpPr txBox="1">
            <a:spLocks/>
          </p:cNvSpPr>
          <p:nvPr/>
        </p:nvSpPr>
        <p:spPr>
          <a:xfrm>
            <a:off x="146698" y="2839735"/>
            <a:ext cx="275216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was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50" name="Rezervirano mjesto sadržaja 2">
            <a:extLst>
              <a:ext uri="{FF2B5EF4-FFF2-40B4-BE49-F238E27FC236}">
                <a16:creationId xmlns:a16="http://schemas.microsoft.com/office/drawing/2014/main" id="{A82B0655-897C-4416-8EBD-B83F035E2155}"/>
              </a:ext>
            </a:extLst>
          </p:cNvPr>
          <p:cNvSpPr txBox="1">
            <a:spLocks/>
          </p:cNvSpPr>
          <p:nvPr/>
        </p:nvSpPr>
        <p:spPr>
          <a:xfrm>
            <a:off x="2115049" y="3204654"/>
            <a:ext cx="275216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were</a:t>
            </a:r>
            <a:r>
              <a:rPr lang="hr-HR" sz="2200" i="1" dirty="0">
                <a:solidFill>
                  <a:srgbClr val="FF0000"/>
                </a:solidFill>
              </a:rPr>
              <a:t> sleeping</a:t>
            </a:r>
          </a:p>
        </p:txBody>
      </p:sp>
      <p:sp>
        <p:nvSpPr>
          <p:cNvPr id="51" name="Rezervirano mjesto sadržaja 2">
            <a:extLst>
              <a:ext uri="{FF2B5EF4-FFF2-40B4-BE49-F238E27FC236}">
                <a16:creationId xmlns:a16="http://schemas.microsoft.com/office/drawing/2014/main" id="{77AE54AE-93CF-4E81-8440-DC64E4F46104}"/>
              </a:ext>
            </a:extLst>
          </p:cNvPr>
          <p:cNvSpPr txBox="1">
            <a:spLocks/>
          </p:cNvSpPr>
          <p:nvPr/>
        </p:nvSpPr>
        <p:spPr>
          <a:xfrm>
            <a:off x="5948705" y="3204653"/>
            <a:ext cx="275216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were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watching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52" name="Rezervirano mjesto sadržaja 2">
            <a:extLst>
              <a:ext uri="{FF2B5EF4-FFF2-40B4-BE49-F238E27FC236}">
                <a16:creationId xmlns:a16="http://schemas.microsoft.com/office/drawing/2014/main" id="{900A1D51-AC4C-4DCF-91D5-7D968F8C3E98}"/>
              </a:ext>
            </a:extLst>
          </p:cNvPr>
          <p:cNvSpPr txBox="1">
            <a:spLocks/>
          </p:cNvSpPr>
          <p:nvPr/>
        </p:nvSpPr>
        <p:spPr>
          <a:xfrm>
            <a:off x="847868" y="3583102"/>
            <a:ext cx="275216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ended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53" name="Rezervirano mjesto sadržaja 2">
            <a:extLst>
              <a:ext uri="{FF2B5EF4-FFF2-40B4-BE49-F238E27FC236}">
                <a16:creationId xmlns:a16="http://schemas.microsoft.com/office/drawing/2014/main" id="{EC5ABB43-5579-4651-AE1D-94A3221A86C3}"/>
              </a:ext>
            </a:extLst>
          </p:cNvPr>
          <p:cNvSpPr txBox="1">
            <a:spLocks/>
          </p:cNvSpPr>
          <p:nvPr/>
        </p:nvSpPr>
        <p:spPr>
          <a:xfrm>
            <a:off x="4023697" y="3568688"/>
            <a:ext cx="275216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woke</a:t>
            </a:r>
          </a:p>
        </p:txBody>
      </p:sp>
      <p:sp>
        <p:nvSpPr>
          <p:cNvPr id="54" name="Rezervirano mjesto sadržaja 2">
            <a:extLst>
              <a:ext uri="{FF2B5EF4-FFF2-40B4-BE49-F238E27FC236}">
                <a16:creationId xmlns:a16="http://schemas.microsoft.com/office/drawing/2014/main" id="{1D716D77-CF45-4B78-9363-7A182AF35B36}"/>
              </a:ext>
            </a:extLst>
          </p:cNvPr>
          <p:cNvSpPr txBox="1">
            <a:spLocks/>
          </p:cNvSpPr>
          <p:nvPr/>
        </p:nvSpPr>
        <p:spPr>
          <a:xfrm>
            <a:off x="1160300" y="3940040"/>
            <a:ext cx="275216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was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studying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55" name="Rezervirano mjesto sadržaja 2">
            <a:extLst>
              <a:ext uri="{FF2B5EF4-FFF2-40B4-BE49-F238E27FC236}">
                <a16:creationId xmlns:a16="http://schemas.microsoft.com/office/drawing/2014/main" id="{648C059D-DE07-4C95-B022-07B5D7D0DF5C}"/>
              </a:ext>
            </a:extLst>
          </p:cNvPr>
          <p:cNvSpPr txBox="1">
            <a:spLocks/>
          </p:cNvSpPr>
          <p:nvPr/>
        </p:nvSpPr>
        <p:spPr>
          <a:xfrm>
            <a:off x="7463117" y="3940039"/>
            <a:ext cx="275216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broke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56" name="Rezervirano mjesto sadržaja 2">
            <a:extLst>
              <a:ext uri="{FF2B5EF4-FFF2-40B4-BE49-F238E27FC236}">
                <a16:creationId xmlns:a16="http://schemas.microsoft.com/office/drawing/2014/main" id="{4FE82FA2-7703-41E0-AEE4-72909BE14F82}"/>
              </a:ext>
            </a:extLst>
          </p:cNvPr>
          <p:cNvSpPr txBox="1">
            <a:spLocks/>
          </p:cNvSpPr>
          <p:nvPr/>
        </p:nvSpPr>
        <p:spPr>
          <a:xfrm>
            <a:off x="548203" y="4280412"/>
            <a:ext cx="275216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thought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57" name="Rezervirano mjesto sadržaja 2">
            <a:extLst>
              <a:ext uri="{FF2B5EF4-FFF2-40B4-BE49-F238E27FC236}">
                <a16:creationId xmlns:a16="http://schemas.microsoft.com/office/drawing/2014/main" id="{EB9B9D31-D040-40D2-8BA4-555AEA9C5B98}"/>
              </a:ext>
            </a:extLst>
          </p:cNvPr>
          <p:cNvSpPr txBox="1">
            <a:spLocks/>
          </p:cNvSpPr>
          <p:nvPr/>
        </p:nvSpPr>
        <p:spPr>
          <a:xfrm>
            <a:off x="3581829" y="4296978"/>
            <a:ext cx="275216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was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58" name="Rezervirano mjesto sadržaja 2">
            <a:extLst>
              <a:ext uri="{FF2B5EF4-FFF2-40B4-BE49-F238E27FC236}">
                <a16:creationId xmlns:a16="http://schemas.microsoft.com/office/drawing/2014/main" id="{FE8C4663-41F3-4C33-A49E-225548C852F0}"/>
              </a:ext>
            </a:extLst>
          </p:cNvPr>
          <p:cNvSpPr txBox="1">
            <a:spLocks/>
          </p:cNvSpPr>
          <p:nvPr/>
        </p:nvSpPr>
        <p:spPr>
          <a:xfrm>
            <a:off x="7880247" y="4286456"/>
            <a:ext cx="275216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met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59" name="Rezervirano mjesto sadržaja 2">
            <a:extLst>
              <a:ext uri="{FF2B5EF4-FFF2-40B4-BE49-F238E27FC236}">
                <a16:creationId xmlns:a16="http://schemas.microsoft.com/office/drawing/2014/main" id="{941A0769-C797-4496-9181-376D602B9F39}"/>
              </a:ext>
            </a:extLst>
          </p:cNvPr>
          <p:cNvSpPr txBox="1">
            <a:spLocks/>
          </p:cNvSpPr>
          <p:nvPr/>
        </p:nvSpPr>
        <p:spPr>
          <a:xfrm>
            <a:off x="674393" y="5012804"/>
            <a:ext cx="275216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was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thinking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60" name="Rezervirano mjesto sadržaja 2">
            <a:extLst>
              <a:ext uri="{FF2B5EF4-FFF2-40B4-BE49-F238E27FC236}">
                <a16:creationId xmlns:a16="http://schemas.microsoft.com/office/drawing/2014/main" id="{85E7EF16-3EDB-42A3-9CD2-0D2EDE227C66}"/>
              </a:ext>
            </a:extLst>
          </p:cNvPr>
          <p:cNvSpPr txBox="1">
            <a:spLocks/>
          </p:cNvSpPr>
          <p:nvPr/>
        </p:nvSpPr>
        <p:spPr>
          <a:xfrm>
            <a:off x="7980962" y="5017622"/>
            <a:ext cx="275216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texted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61" name="Rezervirano mjesto sadržaja 2">
            <a:extLst>
              <a:ext uri="{FF2B5EF4-FFF2-40B4-BE49-F238E27FC236}">
                <a16:creationId xmlns:a16="http://schemas.microsoft.com/office/drawing/2014/main" id="{A980FA79-F8C6-4CD8-A095-AF5D26C3C7D6}"/>
              </a:ext>
            </a:extLst>
          </p:cNvPr>
          <p:cNvSpPr txBox="1">
            <a:spLocks/>
          </p:cNvSpPr>
          <p:nvPr/>
        </p:nvSpPr>
        <p:spPr>
          <a:xfrm>
            <a:off x="986314" y="5359220"/>
            <a:ext cx="275216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invited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62" name="Rezervirano mjesto sadržaja 2">
            <a:extLst>
              <a:ext uri="{FF2B5EF4-FFF2-40B4-BE49-F238E27FC236}">
                <a16:creationId xmlns:a16="http://schemas.microsoft.com/office/drawing/2014/main" id="{F4A1BFD8-85BF-4AF8-8335-E7960F1D51B0}"/>
              </a:ext>
            </a:extLst>
          </p:cNvPr>
          <p:cNvSpPr txBox="1">
            <a:spLocks/>
          </p:cNvSpPr>
          <p:nvPr/>
        </p:nvSpPr>
        <p:spPr>
          <a:xfrm>
            <a:off x="495150" y="5730755"/>
            <a:ext cx="275216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suggested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3722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41" grpId="0" build="p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6" y="2971"/>
            <a:ext cx="4841411" cy="685800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31.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8597" y="420121"/>
            <a:ext cx="7155785" cy="5451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Write a similar story about an imaginary</a:t>
            </a:r>
            <a:r>
              <a:rPr lang="hr-HR" sz="2000" b="1" dirty="0"/>
              <a:t> </a:t>
            </a:r>
            <a:r>
              <a:rPr lang="en-US" sz="2000" b="1" dirty="0"/>
              <a:t>encounter.</a:t>
            </a:r>
            <a:br>
              <a:rPr lang="hr-HR" sz="2000" b="1" dirty="0"/>
            </a:br>
            <a:r>
              <a:rPr lang="hr-HR" sz="2000" i="1" dirty="0"/>
              <a:t>Napiši priču o zamišljenom susretu s poznatom osobom iz prošlosti slijedeći detaljne upute u zadatku. Potrebno je koristiti Past </a:t>
            </a:r>
            <a:r>
              <a:rPr lang="hr-HR" sz="2000" i="1" dirty="0" err="1"/>
              <a:t>Continuous</a:t>
            </a:r>
            <a:r>
              <a:rPr lang="hr-HR" sz="2000" i="1" dirty="0"/>
              <a:t> </a:t>
            </a:r>
            <a:r>
              <a:rPr lang="hr-HR" sz="2000" i="1" dirty="0" err="1"/>
              <a:t>Tense</a:t>
            </a:r>
            <a:r>
              <a:rPr lang="hr-HR" sz="2000" i="1" dirty="0"/>
              <a:t> i Past </a:t>
            </a:r>
            <a:r>
              <a:rPr lang="hr-HR" sz="2000" i="1" dirty="0" err="1"/>
              <a:t>Simple</a:t>
            </a:r>
            <a:r>
              <a:rPr lang="hr-HR" sz="2000" i="1" dirty="0"/>
              <a:t> </a:t>
            </a:r>
            <a:r>
              <a:rPr lang="hr-HR" sz="2000" i="1" dirty="0" err="1"/>
              <a:t>Tense</a:t>
            </a:r>
            <a:r>
              <a:rPr lang="hr-HR" sz="2000" i="1" dirty="0"/>
              <a:t>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146" y="1672840"/>
            <a:ext cx="6367338" cy="462369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60311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91" y="0"/>
            <a:ext cx="4837106" cy="6841745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30.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06378" y="3737877"/>
            <a:ext cx="10398004" cy="286119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8597" y="339436"/>
            <a:ext cx="7155785" cy="5451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Imagine you met someone</a:t>
            </a:r>
            <a:r>
              <a:rPr lang="hr-HR" sz="2000" b="1" dirty="0"/>
              <a:t> </a:t>
            </a:r>
            <a:r>
              <a:rPr lang="en-US" sz="2000" b="1" dirty="0"/>
              <a:t>really famous.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Zamisli da si upoznao nekog slavnog.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Who would that be?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Tko bi bila ta poznata osoba?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Where would</a:t>
            </a:r>
            <a:r>
              <a:rPr lang="hr-HR" sz="2000" b="1" dirty="0"/>
              <a:t> </a:t>
            </a:r>
            <a:r>
              <a:rPr lang="en-US" sz="2000" b="1" dirty="0"/>
              <a:t>that happen? </a:t>
            </a:r>
            <a:br>
              <a:rPr lang="hr-HR" sz="2000" b="1" dirty="0"/>
            </a:br>
            <a:r>
              <a:rPr lang="hr-HR" sz="2000" i="1" dirty="0"/>
              <a:t>Gdje bi se taj susret dogodio?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would you say? </a:t>
            </a:r>
            <a:br>
              <a:rPr lang="hr-HR" sz="2000" b="1" dirty="0"/>
            </a:br>
            <a:r>
              <a:rPr lang="hr-HR" sz="2000" i="1" dirty="0"/>
              <a:t>Što bi ti rekao?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would</a:t>
            </a:r>
            <a:r>
              <a:rPr lang="hr-HR" sz="2000" b="1" dirty="0"/>
              <a:t> </a:t>
            </a:r>
            <a:r>
              <a:rPr lang="en-US" sz="2000" b="1" dirty="0"/>
              <a:t>that person say to you?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Što bi ta osoba rekla tebi?</a:t>
            </a:r>
          </a:p>
        </p:txBody>
      </p:sp>
    </p:spTree>
    <p:extLst>
      <p:ext uri="{BB962C8B-B14F-4D97-AF65-F5344CB8AC3E}">
        <p14:creationId xmlns:p14="http://schemas.microsoft.com/office/powerpoint/2010/main" val="3097567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188D7D51-9D4C-40C4-848F-2F1A7CB953E2}"/>
              </a:ext>
            </a:extLst>
          </p:cNvPr>
          <p:cNvSpPr txBox="1">
            <a:spLocks/>
          </p:cNvSpPr>
          <p:nvPr/>
        </p:nvSpPr>
        <p:spPr>
          <a:xfrm>
            <a:off x="0" y="901216"/>
            <a:ext cx="7094284" cy="63678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900" b="1" dirty="0"/>
              <a:t>to grab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to bump into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to recover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to nod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t</a:t>
            </a:r>
            <a:r>
              <a:rPr lang="en-US" sz="1900" b="1" dirty="0"/>
              <a:t>o</a:t>
            </a:r>
            <a:r>
              <a:rPr lang="hr-HR" sz="1900" b="1" dirty="0"/>
              <a:t> </a:t>
            </a:r>
            <a:r>
              <a:rPr lang="en-US" sz="1900" b="1" dirty="0"/>
              <a:t>introduce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to quote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a passage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to recite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encounter</a:t>
            </a:r>
          </a:p>
          <a:p>
            <a:pPr marL="0" indent="0">
              <a:buNone/>
            </a:pPr>
            <a:r>
              <a:rPr lang="en-US" sz="1900" b="1" dirty="0"/>
              <a:t>absent-minded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a sleeve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to express oneself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9054" y="0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30.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3106" y="591679"/>
            <a:ext cx="7284489" cy="64651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</a:t>
            </a:r>
            <a:r>
              <a:rPr lang="hr-HR" sz="2000" b="1" dirty="0"/>
              <a:t>a short </a:t>
            </a:r>
            <a:r>
              <a:rPr lang="hr-HR" sz="2000" b="1" dirty="0" err="1"/>
              <a:t>text</a:t>
            </a:r>
            <a:r>
              <a:rPr lang="hr-HR" sz="2000" b="1" dirty="0"/>
              <a:t> </a:t>
            </a:r>
            <a:r>
              <a:rPr lang="hr-HR" sz="2000" b="1" dirty="0" err="1"/>
              <a:t>about</a:t>
            </a:r>
            <a:r>
              <a:rPr lang="hr-HR" sz="2000" b="1" dirty="0"/>
              <a:t> William Shakespeare</a:t>
            </a:r>
            <a:r>
              <a:rPr lang="en-US" sz="2000" b="1" dirty="0"/>
              <a:t>.</a:t>
            </a:r>
            <a:r>
              <a:rPr lang="hr-HR" sz="2000" b="1" dirty="0"/>
              <a:t> </a:t>
            </a:r>
            <a:r>
              <a:rPr lang="en-US" sz="2000" b="1" dirty="0"/>
              <a:t>William Shakespeare (1564 – 1616) is considered to be</a:t>
            </a:r>
            <a:r>
              <a:rPr lang="hr-HR" sz="2000" b="1" dirty="0"/>
              <a:t> </a:t>
            </a:r>
            <a:r>
              <a:rPr lang="en-US" sz="2000" b="1" dirty="0"/>
              <a:t>the greatest writer of the English language.</a:t>
            </a:r>
            <a:r>
              <a:rPr lang="hr-HR" sz="2000" b="1" dirty="0"/>
              <a:t> </a:t>
            </a:r>
            <a:r>
              <a:rPr lang="en-US" sz="2000" b="1" dirty="0"/>
              <a:t>He wrote plays and poetry. He was an actor, too.</a:t>
            </a:r>
            <a:r>
              <a:rPr lang="hr-HR" sz="2000" b="1" dirty="0"/>
              <a:t> </a:t>
            </a:r>
            <a:r>
              <a:rPr lang="en-US" sz="2000" b="1" dirty="0"/>
              <a:t>His acting company built the Globe Theatre in London,</a:t>
            </a:r>
            <a:r>
              <a:rPr lang="hr-HR" sz="2000" b="1" dirty="0"/>
              <a:t> </a:t>
            </a:r>
            <a:r>
              <a:rPr lang="en-US" sz="2000" b="1" dirty="0"/>
              <a:t>which was very popular at that time. He introduced</a:t>
            </a:r>
            <a:r>
              <a:rPr lang="hr-HR" sz="2000" b="1" dirty="0"/>
              <a:t> </a:t>
            </a:r>
            <a:r>
              <a:rPr lang="en-US" sz="2000" b="1" dirty="0"/>
              <a:t>nearly 3,000 words into the English language. His works</a:t>
            </a:r>
            <a:r>
              <a:rPr lang="hr-HR" sz="2000" b="1" dirty="0"/>
              <a:t> </a:t>
            </a:r>
            <a:r>
              <a:rPr lang="en-US" sz="2000" b="1" dirty="0"/>
              <a:t>are quoted almost as often as the Bible.</a:t>
            </a:r>
            <a:br>
              <a:rPr lang="hr-HR" sz="2000" b="1" dirty="0"/>
            </a:br>
            <a:r>
              <a:rPr lang="hr-HR" sz="2000" i="1" dirty="0"/>
              <a:t>William Shakespeare je jedan od najznačajnijih pisaca engleske književnosti. Pisao je i drame i poeziju, a bio je i glumac. Njegova glumačka družina je sagradila Globe kazalište u Londonu, koje je u to vrijeme bilo izuzetno popularno. U engleski jezik je uveo gotovo 3 000 riječi. Njegova djela su citirana gotovo kao i Biblija.</a:t>
            </a:r>
            <a:endParaRPr lang="en-US" sz="2000" i="1" dirty="0"/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4B2349A6-8903-43C1-9216-2DE1B381E62F}"/>
              </a:ext>
            </a:extLst>
          </p:cNvPr>
          <p:cNvSpPr txBox="1">
            <a:spLocks/>
          </p:cNvSpPr>
          <p:nvPr/>
        </p:nvSpPr>
        <p:spPr>
          <a:xfrm>
            <a:off x="1" y="35579"/>
            <a:ext cx="4839054" cy="35436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expressions</a:t>
            </a:r>
            <a:r>
              <a:rPr lang="hr-HR" sz="2000" b="1" dirty="0"/>
              <a:t>? </a:t>
            </a:r>
            <a:r>
              <a:rPr lang="hr-HR" sz="2000" i="1" dirty="0"/>
              <a:t>Prepoznaješ li značenje ovih izraza?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A3B0F949-2805-4B8E-932B-15CB682A16FE}"/>
              </a:ext>
            </a:extLst>
          </p:cNvPr>
          <p:cNvSpPr txBox="1">
            <a:spLocks/>
          </p:cNvSpPr>
          <p:nvPr/>
        </p:nvSpPr>
        <p:spPr>
          <a:xfrm>
            <a:off x="2013418" y="901216"/>
            <a:ext cx="7094284" cy="63678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i="1" dirty="0"/>
              <a:t>zgrabiti</a:t>
            </a:r>
          </a:p>
          <a:p>
            <a:pPr marL="0" indent="0">
              <a:buNone/>
            </a:pPr>
            <a:r>
              <a:rPr lang="hr-HR" sz="1900" i="1" dirty="0"/>
              <a:t>naletjeti na</a:t>
            </a:r>
          </a:p>
          <a:p>
            <a:pPr marL="0" indent="0">
              <a:buNone/>
            </a:pPr>
            <a:r>
              <a:rPr lang="hr-HR" sz="1900" i="1" dirty="0"/>
              <a:t>oporaviti se</a:t>
            </a:r>
          </a:p>
          <a:p>
            <a:pPr marL="0" indent="0">
              <a:buNone/>
            </a:pPr>
            <a:r>
              <a:rPr lang="hr-HR" sz="1900" i="1" dirty="0"/>
              <a:t>klimnuti glavom</a:t>
            </a:r>
          </a:p>
          <a:p>
            <a:pPr marL="0" indent="0">
              <a:buNone/>
            </a:pPr>
            <a:r>
              <a:rPr lang="hr-HR" sz="1900" i="1" dirty="0"/>
              <a:t>predstaviti se</a:t>
            </a:r>
          </a:p>
          <a:p>
            <a:pPr marL="0" indent="0">
              <a:buNone/>
            </a:pPr>
            <a:r>
              <a:rPr lang="hr-HR" sz="1900" i="1" dirty="0"/>
              <a:t>citirati</a:t>
            </a:r>
          </a:p>
          <a:p>
            <a:pPr marL="0" indent="0">
              <a:buNone/>
            </a:pPr>
            <a:r>
              <a:rPr lang="hr-HR" sz="1900" i="1" dirty="0"/>
              <a:t>prolaz</a:t>
            </a:r>
          </a:p>
          <a:p>
            <a:pPr marL="0" indent="0">
              <a:buNone/>
            </a:pPr>
            <a:r>
              <a:rPr lang="hr-HR" sz="1900" i="1" dirty="0"/>
              <a:t>recitirati</a:t>
            </a:r>
          </a:p>
          <a:p>
            <a:pPr marL="0" indent="0">
              <a:buNone/>
            </a:pPr>
            <a:r>
              <a:rPr lang="hr-HR" sz="1900" i="1" dirty="0"/>
              <a:t>susret</a:t>
            </a:r>
          </a:p>
          <a:p>
            <a:pPr marL="0" indent="0">
              <a:buNone/>
            </a:pPr>
            <a:r>
              <a:rPr lang="hr-HR" sz="1900" i="1" dirty="0"/>
              <a:t>odsutan mislima</a:t>
            </a:r>
          </a:p>
          <a:p>
            <a:pPr marL="0" indent="0">
              <a:buNone/>
            </a:pPr>
            <a:r>
              <a:rPr lang="hr-HR" sz="1900" i="1" dirty="0"/>
              <a:t>rukav</a:t>
            </a:r>
          </a:p>
          <a:p>
            <a:pPr marL="0" indent="0">
              <a:buNone/>
            </a:pPr>
            <a:r>
              <a:rPr lang="hr-HR" sz="1900" i="1" dirty="0"/>
              <a:t>izraziti se</a:t>
            </a:r>
          </a:p>
          <a:p>
            <a:pPr marL="0" indent="0">
              <a:buNone/>
            </a:pPr>
            <a:endParaRPr lang="hr-HR" sz="1900" i="1" dirty="0"/>
          </a:p>
          <a:p>
            <a:pPr marL="0" indent="0">
              <a:buNone/>
            </a:pPr>
            <a:endParaRPr lang="hr-HR" sz="1900" i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979" y="-4219"/>
            <a:ext cx="4843103" cy="6852410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6683" y="4151462"/>
            <a:ext cx="8547187" cy="231222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A5782DC9-B18D-45A6-9CC3-47A839CB0D1B}"/>
              </a:ext>
            </a:extLst>
          </p:cNvPr>
          <p:cNvSpPr txBox="1">
            <a:spLocks/>
          </p:cNvSpPr>
          <p:nvPr/>
        </p:nvSpPr>
        <p:spPr>
          <a:xfrm>
            <a:off x="8894567" y="4214217"/>
            <a:ext cx="3228976" cy="62632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You </a:t>
            </a:r>
            <a:r>
              <a:rPr lang="hr-HR" sz="2000" b="1" dirty="0" err="1"/>
              <a:t>can</a:t>
            </a:r>
            <a:r>
              <a:rPr lang="hr-HR" sz="2000" b="1" dirty="0"/>
              <a:t> </a:t>
            </a:r>
            <a:r>
              <a:rPr lang="hr-HR" sz="2000" b="1" dirty="0" err="1"/>
              <a:t>find</a:t>
            </a:r>
            <a:r>
              <a:rPr lang="hr-HR" sz="2000" b="1" dirty="0"/>
              <a:t> more </a:t>
            </a:r>
            <a:r>
              <a:rPr lang="hr-HR" sz="2000" b="1" dirty="0" err="1"/>
              <a:t>information</a:t>
            </a:r>
            <a:r>
              <a:rPr lang="hr-HR" sz="2000" b="1" dirty="0"/>
              <a:t> 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following</a:t>
            </a:r>
            <a:r>
              <a:rPr lang="hr-HR" sz="2000" b="1" dirty="0"/>
              <a:t> link: </a:t>
            </a:r>
            <a:r>
              <a:rPr lang="hr-HR" sz="2000" i="1" dirty="0"/>
              <a:t>Više informacija možeš pronaći na sljedećoj poveznici: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https://kids.britannica.com/kids/article/William-Shakespeare/353763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1534151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 build="p"/>
      <p:bldP spid="6" grpId="0" build="p"/>
      <p:bldP spid="10" grpId="0" build="p"/>
      <p:bldP spid="8" grpId="0" build="p"/>
      <p:bldP spid="1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30665" y="0"/>
            <a:ext cx="4853679" cy="687095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3014" y="555813"/>
            <a:ext cx="7300037" cy="6977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Liam describing his imaginary</a:t>
            </a:r>
            <a:r>
              <a:rPr lang="hr-HR" sz="2000" b="1" dirty="0"/>
              <a:t> </a:t>
            </a:r>
            <a:r>
              <a:rPr lang="en-US" sz="2000" b="1" dirty="0"/>
              <a:t>encounter with a famous person from the</a:t>
            </a:r>
            <a:r>
              <a:rPr lang="hr-HR" sz="2000" b="1" dirty="0"/>
              <a:t> </a:t>
            </a:r>
            <a:r>
              <a:rPr lang="en-US" sz="2000" b="1" dirty="0"/>
              <a:t>past. It made him feel:</a:t>
            </a:r>
            <a:br>
              <a:rPr lang="hr-HR" sz="2000" b="1" dirty="0"/>
            </a:br>
            <a:r>
              <a:rPr lang="hr-HR" sz="2000" i="1" dirty="0"/>
              <a:t>Poslušaj </a:t>
            </a:r>
            <a:r>
              <a:rPr lang="hr-HR" sz="2000" i="1" dirty="0" err="1"/>
              <a:t>Liama</a:t>
            </a:r>
            <a:r>
              <a:rPr lang="hr-HR" sz="2000" i="1" dirty="0"/>
              <a:t> kako opisuje svoj izmišljeni susret s poznatom osobom iz prošlosti. Kako se osjeća?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https://www.e-sfera.hr/dodatni-digitalni-sadrzaji/937d4313-6296-473f-b4ed-1adee4ea0541/assets/audio/08_unit_2__lesson_4__exercise_1-3_.mp3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23014" y="3001424"/>
            <a:ext cx="5599396" cy="230016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08_I_met_the_bard_SB_p_30_ex_01">
            <a:hlinkClick r:id="" action="ppaction://media"/>
            <a:extLst>
              <a:ext uri="{FF2B5EF4-FFF2-40B4-BE49-F238E27FC236}">
                <a16:creationId xmlns:a16="http://schemas.microsoft.com/office/drawing/2014/main" id="{C3A12481-7555-48C3-B762-583F5555038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582400" y="688401"/>
            <a:ext cx="609600" cy="609600"/>
          </a:xfrm>
          <a:prstGeom prst="rect">
            <a:avLst/>
          </a:prstGeom>
        </p:spPr>
      </p:pic>
      <p:pic>
        <p:nvPicPr>
          <p:cNvPr id="8" name="Picture 4" descr="Vidi izvornu sliku">
            <a:extLst>
              <a:ext uri="{FF2B5EF4-FFF2-40B4-BE49-F238E27FC236}">
                <a16:creationId xmlns:a16="http://schemas.microsoft.com/office/drawing/2014/main" id="{E8EC169A-4FC1-4D8D-9AFF-167469516B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3679" y="4793766"/>
            <a:ext cx="338480" cy="507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6005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6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84"/>
            <a:ext cx="4853679" cy="687095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3014" y="0"/>
            <a:ext cx="7300037" cy="6977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again. Who was this, Liam (L), his</a:t>
            </a:r>
            <a:r>
              <a:rPr lang="hr-HR" sz="2000" b="1" dirty="0"/>
              <a:t> </a:t>
            </a:r>
            <a:r>
              <a:rPr lang="en-US" sz="2000" b="1" dirty="0"/>
              <a:t>mother (M) or William Shakespeare (S)?</a:t>
            </a:r>
            <a:br>
              <a:rPr lang="hr-HR" sz="2000" b="1" dirty="0"/>
            </a:br>
            <a:r>
              <a:rPr lang="hr-HR" sz="2000" i="1" dirty="0"/>
              <a:t>Poslušaj zvučni zapis još jednom i poveži osobu (</a:t>
            </a:r>
            <a:r>
              <a:rPr lang="hr-HR" sz="2000" i="1" dirty="0" err="1"/>
              <a:t>Liam</a:t>
            </a:r>
            <a:r>
              <a:rPr lang="hr-HR" sz="2000" i="1" dirty="0"/>
              <a:t>, </a:t>
            </a:r>
            <a:r>
              <a:rPr lang="hr-HR" sz="2000" i="1" dirty="0" err="1"/>
              <a:t>his</a:t>
            </a:r>
            <a:r>
              <a:rPr lang="hr-HR" sz="2000" i="1" dirty="0"/>
              <a:t> </a:t>
            </a:r>
            <a:r>
              <a:rPr lang="hr-HR" sz="2000" i="1" dirty="0" err="1"/>
              <a:t>mother</a:t>
            </a:r>
            <a:r>
              <a:rPr lang="hr-HR" sz="2000" i="1" dirty="0"/>
              <a:t> </a:t>
            </a:r>
            <a:r>
              <a:rPr lang="hr-HR" sz="2000" i="1" dirty="0" err="1"/>
              <a:t>or</a:t>
            </a:r>
            <a:r>
              <a:rPr lang="hr-HR" sz="2000" i="1" dirty="0"/>
              <a:t> William Shakespeare) sa zadanim činjenicama.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https://www.e-sfera.hr/dodatni-digitalni-sadrzaji/937d4313-6296-473f-b4ed-1adee4ea0541/assets/audio/08_unit_2__lesson_4__exercise_1-3_.mp3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23014" y="1852245"/>
            <a:ext cx="6668770" cy="478712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08_I_met_the_bard_SB_p_30_ex_01">
            <a:hlinkClick r:id="" action="ppaction://media"/>
            <a:extLst>
              <a:ext uri="{FF2B5EF4-FFF2-40B4-BE49-F238E27FC236}">
                <a16:creationId xmlns:a16="http://schemas.microsoft.com/office/drawing/2014/main" id="{C3A12481-7555-48C3-B762-583F5555038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265243" y="294503"/>
            <a:ext cx="609600" cy="60960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C7319815-4A26-419E-91D5-E84592F2BB72}"/>
              </a:ext>
            </a:extLst>
          </p:cNvPr>
          <p:cNvSpPr txBox="1">
            <a:spLocks/>
          </p:cNvSpPr>
          <p:nvPr/>
        </p:nvSpPr>
        <p:spPr>
          <a:xfrm>
            <a:off x="5040534" y="2913961"/>
            <a:ext cx="52000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M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2FE16E95-2EEF-457A-80F4-86226EAAED30}"/>
              </a:ext>
            </a:extLst>
          </p:cNvPr>
          <p:cNvSpPr txBox="1">
            <a:spLocks/>
          </p:cNvSpPr>
          <p:nvPr/>
        </p:nvSpPr>
        <p:spPr>
          <a:xfrm>
            <a:off x="5040534" y="3315669"/>
            <a:ext cx="52000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L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010ACE2D-DE08-4782-A71A-D57656CAC955}"/>
              </a:ext>
            </a:extLst>
          </p:cNvPr>
          <p:cNvSpPr txBox="1">
            <a:spLocks/>
          </p:cNvSpPr>
          <p:nvPr/>
        </p:nvSpPr>
        <p:spPr>
          <a:xfrm>
            <a:off x="5046737" y="3652799"/>
            <a:ext cx="52000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M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743EC0BF-9AE1-4799-9D47-FE954032F83D}"/>
              </a:ext>
            </a:extLst>
          </p:cNvPr>
          <p:cNvSpPr txBox="1">
            <a:spLocks/>
          </p:cNvSpPr>
          <p:nvPr/>
        </p:nvSpPr>
        <p:spPr>
          <a:xfrm>
            <a:off x="5052940" y="3990119"/>
            <a:ext cx="52000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S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86EEE7EC-72D7-4A52-AB70-AC7E14B2CBD1}"/>
              </a:ext>
            </a:extLst>
          </p:cNvPr>
          <p:cNvSpPr txBox="1">
            <a:spLocks/>
          </p:cNvSpPr>
          <p:nvPr/>
        </p:nvSpPr>
        <p:spPr>
          <a:xfrm>
            <a:off x="5040533" y="4343006"/>
            <a:ext cx="52000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L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CCB984B4-8878-412D-8780-1F3277165180}"/>
              </a:ext>
            </a:extLst>
          </p:cNvPr>
          <p:cNvSpPr txBox="1">
            <a:spLocks/>
          </p:cNvSpPr>
          <p:nvPr/>
        </p:nvSpPr>
        <p:spPr>
          <a:xfrm>
            <a:off x="5052940" y="4694235"/>
            <a:ext cx="52000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L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C064F0C5-C596-49B8-94DF-0F73923EC710}"/>
              </a:ext>
            </a:extLst>
          </p:cNvPr>
          <p:cNvSpPr txBox="1">
            <a:spLocks/>
          </p:cNvSpPr>
          <p:nvPr/>
        </p:nvSpPr>
        <p:spPr>
          <a:xfrm>
            <a:off x="5040583" y="5018172"/>
            <a:ext cx="52000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S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E79ACC6E-B3DA-43B8-B569-2F1575EBCCFD}"/>
              </a:ext>
            </a:extLst>
          </p:cNvPr>
          <p:cNvSpPr txBox="1">
            <a:spLocks/>
          </p:cNvSpPr>
          <p:nvPr/>
        </p:nvSpPr>
        <p:spPr>
          <a:xfrm>
            <a:off x="5052940" y="5398731"/>
            <a:ext cx="52000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L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400AB7E4-FEDA-4D70-8611-F723E05C44EF}"/>
              </a:ext>
            </a:extLst>
          </p:cNvPr>
          <p:cNvSpPr txBox="1">
            <a:spLocks/>
          </p:cNvSpPr>
          <p:nvPr/>
        </p:nvSpPr>
        <p:spPr>
          <a:xfrm>
            <a:off x="5040532" y="5734980"/>
            <a:ext cx="52000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S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9194CA96-A8A7-4432-A4A8-4746FC23BEA8}"/>
              </a:ext>
            </a:extLst>
          </p:cNvPr>
          <p:cNvSpPr txBox="1">
            <a:spLocks/>
          </p:cNvSpPr>
          <p:nvPr/>
        </p:nvSpPr>
        <p:spPr>
          <a:xfrm>
            <a:off x="5046684" y="6085263"/>
            <a:ext cx="52000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M</a:t>
            </a:r>
          </a:p>
        </p:txBody>
      </p:sp>
    </p:spTree>
    <p:extLst>
      <p:ext uri="{BB962C8B-B14F-4D97-AF65-F5344CB8AC3E}">
        <p14:creationId xmlns:p14="http://schemas.microsoft.com/office/powerpoint/2010/main" val="1804394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6005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6" grpId="0" uiExpand="1" build="p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-69683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93772" y="1605628"/>
            <a:ext cx="11824416" cy="52523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/>
              <a:t>Open the following link and then click on LEARN MORE! </a:t>
            </a:r>
            <a:br>
              <a:rPr lang="hr-HR" sz="2000" i="1" dirty="0"/>
            </a:br>
            <a:br>
              <a:rPr lang="hr-HR" sz="2000" i="1" dirty="0"/>
            </a:br>
            <a:r>
              <a:rPr lang="hr-HR" sz="2000" u="sng" dirty="0">
                <a:hlinkClick r:id="rId4"/>
              </a:rPr>
              <a:t>https://www.e-sfera.hr/dodatni-digitalni-sadrzaji/937d4313-6296-473f-b4ed-1adee4ea0541/</a:t>
            </a:r>
            <a:endParaRPr lang="hr-HR" sz="2000" u="sng" dirty="0"/>
          </a:p>
          <a:p>
            <a:pPr marL="0" indent="0" algn="ctr">
              <a:buNone/>
            </a:pPr>
            <a:r>
              <a:rPr lang="en-US" sz="2000" b="1" u="sng" dirty="0"/>
              <a:t>Shakespeare: Did you know?</a:t>
            </a:r>
            <a:endParaRPr lang="hr-HR" sz="2000" b="1" u="sng" dirty="0"/>
          </a:p>
          <a:p>
            <a:pPr marL="0" indent="0" algn="ctr">
              <a:buNone/>
            </a:pPr>
            <a:r>
              <a:rPr lang="en-US" sz="2000" b="1" dirty="0"/>
              <a:t>Before you read the text, here are some</a:t>
            </a:r>
            <a:r>
              <a:rPr lang="hr-HR" sz="2000" b="1" dirty="0"/>
              <a:t> </a:t>
            </a:r>
            <a:r>
              <a:rPr lang="en-US" sz="2000" b="1" dirty="0"/>
              <a:t>statements about Shakespeare. Which ones do</a:t>
            </a:r>
            <a:r>
              <a:rPr lang="hr-HR" sz="2000" b="1" dirty="0"/>
              <a:t> </a:t>
            </a:r>
            <a:r>
              <a:rPr lang="en-US" sz="2000" b="1" dirty="0"/>
              <a:t>you think are true, and which ones false? </a:t>
            </a:r>
            <a:r>
              <a:rPr lang="hr-HR" sz="2000" i="1" dirty="0"/>
              <a:t>Prije čitanja teksta pročitaj nekoliko rečenica o Shakespeareu. Što misliš koje su rečenice točne, a koje nisu?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He did not write his works – somebody</a:t>
            </a:r>
            <a:r>
              <a:rPr lang="hr-HR" sz="2000" b="1" dirty="0"/>
              <a:t> </a:t>
            </a:r>
            <a:r>
              <a:rPr lang="en-US" sz="2000" b="1" dirty="0"/>
              <a:t>else is the true author. 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His stories are some of</a:t>
            </a:r>
            <a:r>
              <a:rPr lang="hr-HR" sz="2000" b="1" dirty="0"/>
              <a:t> </a:t>
            </a:r>
            <a:r>
              <a:rPr lang="en-US" sz="2000" b="1" dirty="0"/>
              <a:t>the most original in the history of literature. 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His</a:t>
            </a:r>
            <a:r>
              <a:rPr lang="hr-HR" sz="2000" b="1" dirty="0"/>
              <a:t> </a:t>
            </a:r>
            <a:r>
              <a:rPr lang="en-US" sz="2000" b="1" dirty="0"/>
              <a:t>parents were rich, and so was he. 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He was not very</a:t>
            </a:r>
            <a:r>
              <a:rPr lang="hr-HR" sz="2000" b="1" dirty="0"/>
              <a:t> </a:t>
            </a:r>
            <a:r>
              <a:rPr lang="en-US" sz="2000" b="1" dirty="0"/>
              <a:t>well-known during his life.</a:t>
            </a:r>
            <a:endParaRPr lang="hr-HR" sz="2000" b="1" dirty="0"/>
          </a:p>
          <a:p>
            <a:pPr marL="0" indent="0" algn="ctr">
              <a:buNone/>
            </a:pPr>
            <a:r>
              <a:rPr lang="hr-HR" sz="2000" b="1" dirty="0"/>
              <a:t>Read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check</a:t>
            </a:r>
            <a:r>
              <a:rPr lang="hr-HR" sz="2000" b="1" dirty="0"/>
              <a:t>. </a:t>
            </a:r>
            <a:r>
              <a:rPr lang="hr-HR" sz="2000" i="1" dirty="0"/>
              <a:t>Pročitaj tekst i provjeri svoje pretpostavke.</a:t>
            </a:r>
          </a:p>
          <a:p>
            <a:pPr marL="0" indent="0" algn="ctr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tasks</a:t>
            </a:r>
            <a:r>
              <a:rPr lang="hr-HR" sz="2000" b="1" dirty="0"/>
              <a:t> </a:t>
            </a:r>
            <a:r>
              <a:rPr lang="hr-HR" sz="2000" b="1" dirty="0" err="1"/>
              <a:t>bellow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. </a:t>
            </a:r>
            <a:r>
              <a:rPr lang="hr-HR" sz="2000" i="1" dirty="0"/>
              <a:t>Riješi zadatke ispod teksta.</a:t>
            </a:r>
            <a:endParaRPr lang="hr-HR" sz="2000" b="1" dirty="0"/>
          </a:p>
          <a:p>
            <a:pPr marL="0" indent="0" algn="ctr">
              <a:buNone/>
            </a:pP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3379815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C2DD7F51-95C2-4A83-9379-3F85E09850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772" y="201706"/>
            <a:ext cx="3845124" cy="645458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20EF0BCA-BFB5-4244-BB78-2CCE749A5628}"/>
              </a:ext>
            </a:extLst>
          </p:cNvPr>
          <p:cNvSpPr txBox="1">
            <a:spLocks/>
          </p:cNvSpPr>
          <p:nvPr/>
        </p:nvSpPr>
        <p:spPr>
          <a:xfrm>
            <a:off x="4840356" y="1295400"/>
            <a:ext cx="6555969" cy="2133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Shakespeare introduced nearly 3000 words to the English</a:t>
            </a:r>
            <a:r>
              <a:rPr lang="hr-HR" sz="2000" b="1" dirty="0"/>
              <a:t> </a:t>
            </a:r>
            <a:r>
              <a:rPr lang="en-US" sz="2000" b="1" dirty="0"/>
              <a:t>language.</a:t>
            </a:r>
            <a:br>
              <a:rPr lang="hr-HR" sz="2000" b="1" dirty="0"/>
            </a:br>
            <a:r>
              <a:rPr lang="hr-HR" sz="2000" i="1" dirty="0"/>
              <a:t>Shakespeare je u engleski jezik uveo gotovo 3 000 novih riječi.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DB7284B2-E11B-4251-AFB6-85FAAAE67A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0356" y="2484344"/>
            <a:ext cx="6667500" cy="417195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66307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16" y="0"/>
            <a:ext cx="4828551" cy="6881889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30.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85" y="1694330"/>
            <a:ext cx="11720145" cy="421513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0835" y="709007"/>
            <a:ext cx="7365853" cy="58523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Unscramble the words that Shakespeare invented. The first letter is always in its place.</a:t>
            </a:r>
            <a:r>
              <a:rPr lang="hr-HR" sz="2000" b="1" dirty="0"/>
              <a:t> </a:t>
            </a:r>
            <a:r>
              <a:rPr lang="hr-HR" sz="2000" i="1" dirty="0"/>
              <a:t>Odgonetni riječi koje je u engleski jezik uveo Shakespeare. Prvo slovo je na svom mjestu, a ostala su izmiješana.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C8025E6D-D01D-4BB7-8F6A-13038B75AFBE}"/>
              </a:ext>
            </a:extLst>
          </p:cNvPr>
          <p:cNvSpPr txBox="1">
            <a:spLocks/>
          </p:cNvSpPr>
          <p:nvPr/>
        </p:nvSpPr>
        <p:spPr>
          <a:xfrm>
            <a:off x="1855693" y="2684869"/>
            <a:ext cx="275216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unreal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9" name="Rezervirano mjesto sadržaja 2">
            <a:extLst>
              <a:ext uri="{FF2B5EF4-FFF2-40B4-BE49-F238E27FC236}">
                <a16:creationId xmlns:a16="http://schemas.microsoft.com/office/drawing/2014/main" id="{EB3DDB71-3910-4C23-B9F2-8F9883246B5F}"/>
              </a:ext>
            </a:extLst>
          </p:cNvPr>
          <p:cNvSpPr txBox="1">
            <a:spLocks/>
          </p:cNvSpPr>
          <p:nvPr/>
        </p:nvSpPr>
        <p:spPr>
          <a:xfrm>
            <a:off x="1850382" y="3082537"/>
            <a:ext cx="275216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torture</a:t>
            </a:r>
          </a:p>
        </p:txBody>
      </p:sp>
      <p:sp>
        <p:nvSpPr>
          <p:cNvPr id="30" name="Rezervirano mjesto sadržaja 2">
            <a:extLst>
              <a:ext uri="{FF2B5EF4-FFF2-40B4-BE49-F238E27FC236}">
                <a16:creationId xmlns:a16="http://schemas.microsoft.com/office/drawing/2014/main" id="{963386B7-2802-4C23-BDA8-D4147E241202}"/>
              </a:ext>
            </a:extLst>
          </p:cNvPr>
          <p:cNvSpPr txBox="1">
            <a:spLocks/>
          </p:cNvSpPr>
          <p:nvPr/>
        </p:nvSpPr>
        <p:spPr>
          <a:xfrm>
            <a:off x="1845071" y="3480205"/>
            <a:ext cx="275216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hint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31" name="Rezervirano mjesto sadržaja 2">
            <a:extLst>
              <a:ext uri="{FF2B5EF4-FFF2-40B4-BE49-F238E27FC236}">
                <a16:creationId xmlns:a16="http://schemas.microsoft.com/office/drawing/2014/main" id="{6586DA0F-521A-4120-8D1A-118B7AF1B129}"/>
              </a:ext>
            </a:extLst>
          </p:cNvPr>
          <p:cNvSpPr txBox="1">
            <a:spLocks/>
          </p:cNvSpPr>
          <p:nvPr/>
        </p:nvSpPr>
        <p:spPr>
          <a:xfrm>
            <a:off x="1839760" y="3855405"/>
            <a:ext cx="275216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control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32" name="Rezervirano mjesto sadržaja 2">
            <a:extLst>
              <a:ext uri="{FF2B5EF4-FFF2-40B4-BE49-F238E27FC236}">
                <a16:creationId xmlns:a16="http://schemas.microsoft.com/office/drawing/2014/main" id="{B70BE196-29D8-4FE8-92EE-18BBC4E09E20}"/>
              </a:ext>
            </a:extLst>
          </p:cNvPr>
          <p:cNvSpPr txBox="1">
            <a:spLocks/>
          </p:cNvSpPr>
          <p:nvPr/>
        </p:nvSpPr>
        <p:spPr>
          <a:xfrm>
            <a:off x="1845071" y="4253073"/>
            <a:ext cx="275216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cheap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33" name="Rezervirano mjesto sadržaja 2">
            <a:extLst>
              <a:ext uri="{FF2B5EF4-FFF2-40B4-BE49-F238E27FC236}">
                <a16:creationId xmlns:a16="http://schemas.microsoft.com/office/drawing/2014/main" id="{129E72BB-0412-480A-AE91-6489A4454A2D}"/>
              </a:ext>
            </a:extLst>
          </p:cNvPr>
          <p:cNvSpPr txBox="1">
            <a:spLocks/>
          </p:cNvSpPr>
          <p:nvPr/>
        </p:nvSpPr>
        <p:spPr>
          <a:xfrm>
            <a:off x="1839759" y="4631527"/>
            <a:ext cx="275216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dawn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34" name="Rezervirano mjesto sadržaja 2">
            <a:extLst>
              <a:ext uri="{FF2B5EF4-FFF2-40B4-BE49-F238E27FC236}">
                <a16:creationId xmlns:a16="http://schemas.microsoft.com/office/drawing/2014/main" id="{B7C12999-B950-43E4-BDFE-CF1A37226189}"/>
              </a:ext>
            </a:extLst>
          </p:cNvPr>
          <p:cNvSpPr txBox="1">
            <a:spLocks/>
          </p:cNvSpPr>
          <p:nvPr/>
        </p:nvSpPr>
        <p:spPr>
          <a:xfrm>
            <a:off x="1839758" y="5012977"/>
            <a:ext cx="275216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generous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35" name="Rezervirano mjesto sadržaja 2">
            <a:extLst>
              <a:ext uri="{FF2B5EF4-FFF2-40B4-BE49-F238E27FC236}">
                <a16:creationId xmlns:a16="http://schemas.microsoft.com/office/drawing/2014/main" id="{879923AD-B22D-4C05-9AC7-AA330E582018}"/>
              </a:ext>
            </a:extLst>
          </p:cNvPr>
          <p:cNvSpPr txBox="1">
            <a:spLocks/>
          </p:cNvSpPr>
          <p:nvPr/>
        </p:nvSpPr>
        <p:spPr>
          <a:xfrm>
            <a:off x="1839757" y="5404395"/>
            <a:ext cx="275216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lonely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007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4" y="1784"/>
            <a:ext cx="4820010" cy="687095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3014" y="0"/>
            <a:ext cx="7300037" cy="6977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Fill in the gaps to get the phrases that Shakespeare coined and which are still used today.</a:t>
            </a:r>
            <a:r>
              <a:rPr lang="hr-HR" sz="2000" b="1" dirty="0"/>
              <a:t> </a:t>
            </a:r>
            <a:r>
              <a:rPr lang="en-US" sz="2000" b="1" dirty="0"/>
              <a:t>Explain their meaning from the context.</a:t>
            </a:r>
            <a:br>
              <a:rPr lang="hr-HR" sz="2000" b="1" dirty="0"/>
            </a:br>
            <a:r>
              <a:rPr lang="hr-HR" sz="2000" i="1" dirty="0"/>
              <a:t>Nadopuni rečenice riječima koje nedostaju kako bi dobio izraze koje je osmislio Shakespeare, a koje se i danas koriste.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212" y="1257798"/>
            <a:ext cx="10478772" cy="389653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EED17024-D2A1-421C-BC2E-56DA41AB71C3}"/>
              </a:ext>
            </a:extLst>
          </p:cNvPr>
          <p:cNvSpPr txBox="1">
            <a:spLocks/>
          </p:cNvSpPr>
          <p:nvPr/>
        </p:nvSpPr>
        <p:spPr>
          <a:xfrm>
            <a:off x="2653552" y="2622116"/>
            <a:ext cx="275216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oyster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2FF10114-D48D-4F51-9916-F1CF15973227}"/>
              </a:ext>
            </a:extLst>
          </p:cNvPr>
          <p:cNvSpPr txBox="1">
            <a:spLocks/>
          </p:cNvSpPr>
          <p:nvPr/>
        </p:nvSpPr>
        <p:spPr>
          <a:xfrm>
            <a:off x="1990164" y="2957508"/>
            <a:ext cx="275216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tower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FF1214A7-855D-4E0D-98ED-E33330A4E65D}"/>
              </a:ext>
            </a:extLst>
          </p:cNvPr>
          <p:cNvSpPr txBox="1">
            <a:spLocks/>
          </p:cNvSpPr>
          <p:nvPr/>
        </p:nvSpPr>
        <p:spPr>
          <a:xfrm>
            <a:off x="5595923" y="3638826"/>
            <a:ext cx="275216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monster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7AEC419F-DCE3-4C9F-A8EE-FE89AA7548BE}"/>
              </a:ext>
            </a:extLst>
          </p:cNvPr>
          <p:cNvSpPr txBox="1">
            <a:spLocks/>
          </p:cNvSpPr>
          <p:nvPr/>
        </p:nvSpPr>
        <p:spPr>
          <a:xfrm>
            <a:off x="3727268" y="4319624"/>
            <a:ext cx="275216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days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2" name="Pravokutnik 21">
            <a:extLst>
              <a:ext uri="{FF2B5EF4-FFF2-40B4-BE49-F238E27FC236}">
                <a16:creationId xmlns:a16="http://schemas.microsoft.com/office/drawing/2014/main" id="{33399B9A-FCA0-4B78-9D9C-EF997C8E2038}"/>
              </a:ext>
            </a:extLst>
          </p:cNvPr>
          <p:cNvSpPr/>
          <p:nvPr/>
        </p:nvSpPr>
        <p:spPr>
          <a:xfrm>
            <a:off x="4823014" y="6174721"/>
            <a:ext cx="705361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learnt</a:t>
            </a:r>
            <a:r>
              <a:rPr lang="hr-HR" sz="2000" b="1" dirty="0"/>
              <a:t>: </a:t>
            </a:r>
            <a:r>
              <a:rPr lang="hr-HR" sz="2000" i="1" dirty="0"/>
              <a:t>Uvježbaj naučeno:</a:t>
            </a:r>
            <a:br>
              <a:rPr lang="hr-HR" sz="2000" i="1" dirty="0">
                <a:solidFill>
                  <a:srgbClr val="C00000"/>
                </a:solidFill>
              </a:rPr>
            </a:br>
            <a:r>
              <a:rPr lang="hr-HR" sz="2000" i="1" dirty="0">
                <a:solidFill>
                  <a:srgbClr val="C00000"/>
                </a:solidFill>
                <a:hlinkClick r:id="rId4"/>
              </a:rPr>
              <a:t>https://wordwall.net/play/12037/395/508</a:t>
            </a:r>
            <a:endParaRPr lang="hr-HR" sz="2000" i="1" dirty="0">
              <a:solidFill>
                <a:srgbClr val="C00000"/>
              </a:solidFill>
            </a:endParaRPr>
          </a:p>
          <a:p>
            <a:endParaRPr lang="hr-HR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9250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8" grpId="0"/>
      <p:bldP spid="19" grpId="0"/>
      <p:bldP spid="20" grpId="0"/>
      <p:bldP spid="21" grpId="0"/>
      <p:bldP spid="22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3AC4E0D8E95B48BADCCB3799A701C5" ma:contentTypeVersion="31" ma:contentTypeDescription="Create a new document." ma:contentTypeScope="" ma:versionID="ba95b02dfc9390a32c8faacc1b948894">
  <xsd:schema xmlns:xsd="http://www.w3.org/2001/XMLSchema" xmlns:xs="http://www.w3.org/2001/XMLSchema" xmlns:p="http://schemas.microsoft.com/office/2006/metadata/properties" xmlns:ns3="1ed46e35-59ec-4778-8eff-c458b38f4962" xmlns:ns4="f87c038a-0f61-486c-a8ca-ffce83998b64" targetNamespace="http://schemas.microsoft.com/office/2006/metadata/properties" ma:root="true" ma:fieldsID="04f1a11fd032ff679ee6916f2fad8384" ns3:_="" ns4:_="">
    <xsd:import namespace="1ed46e35-59ec-4778-8eff-c458b38f4962"/>
    <xsd:import namespace="f87c038a-0f61-486c-a8ca-ffce83998b64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NotebookType" minOccurs="0"/>
                <xsd:element ref="ns4:FolderType" minOccurs="0"/>
                <xsd:element ref="ns4:CultureName" minOccurs="0"/>
                <xsd:element ref="ns4:AppVersion" minOccurs="0"/>
                <xsd:element ref="ns4:TeamsChannelId" minOccurs="0"/>
                <xsd:element ref="ns4:Owner" minOccurs="0"/>
                <xsd:element ref="ns4:DefaultSectionNames" minOccurs="0"/>
                <xsd:element ref="ns4:Templates" minOccurs="0"/>
                <xsd:element ref="ns4:Teachers" minOccurs="0"/>
                <xsd:element ref="ns4:Students" minOccurs="0"/>
                <xsd:element ref="ns4:Student_Groups" minOccurs="0"/>
                <xsd:element ref="ns4:Invited_Teachers" minOccurs="0"/>
                <xsd:element ref="ns4:Invited_Students" minOccurs="0"/>
                <xsd:element ref="ns4:Self_Registration_Enabled" minOccurs="0"/>
                <xsd:element ref="ns4:Has_Teacher_Only_SectionGroup" minOccurs="0"/>
                <xsd:element ref="ns4:Is_Collaboration_Space_Locked" minOccurs="0"/>
                <xsd:element ref="ns4:IsNotebookLocked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OCR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d46e35-59ec-4778-8eff-c458b38f496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7c038a-0f61-486c-a8ca-ffce83998b64" elementFormDefault="qualified">
    <xsd:import namespace="http://schemas.microsoft.com/office/2006/documentManagement/types"/>
    <xsd:import namespace="http://schemas.microsoft.com/office/infopath/2007/PartnerControls"/>
    <xsd:element name="NotebookType" ma:index="11" nillable="true" ma:displayName="Notebook Type" ma:internalName="NotebookType">
      <xsd:simpleType>
        <xsd:restriction base="dms:Text"/>
      </xsd:simpleType>
    </xsd:element>
    <xsd:element name="FolderType" ma:index="12" nillable="true" ma:displayName="Folder Type" ma:internalName="FolderType">
      <xsd:simpleType>
        <xsd:restriction base="dms:Text"/>
      </xsd:simpleType>
    </xsd:element>
    <xsd:element name="CultureName" ma:index="13" nillable="true" ma:displayName="Culture Name" ma:internalName="CultureName">
      <xsd:simpleType>
        <xsd:restriction base="dms:Text"/>
      </xsd:simpleType>
    </xsd:element>
    <xsd:element name="AppVersion" ma:index="14" nillable="true" ma:displayName="App Version" ma:internalName="AppVersion">
      <xsd:simpleType>
        <xsd:restriction base="dms:Text"/>
      </xsd:simpleType>
    </xsd:element>
    <xsd:element name="TeamsChannelId" ma:index="15" nillable="true" ma:displayName="Teams Channel Id" ma:internalName="TeamsChannelId">
      <xsd:simpleType>
        <xsd:restriction base="dms:Text"/>
      </xsd:simpleType>
    </xsd:element>
    <xsd:element name="Owner" ma:index="16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efaultSectionNames" ma:index="17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18" nillable="true" ma:displayName="Templates" ma:internalName="Templates">
      <xsd:simpleType>
        <xsd:restriction base="dms:Note">
          <xsd:maxLength value="255"/>
        </xsd:restriction>
      </xsd:simpleType>
    </xsd:element>
    <xsd:element name="Teachers" ma:index="19" nillable="true" ma:displayName="Teachers" ma:internalName="Teach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s" ma:index="20" nillable="true" ma:displayName="Students" ma:internalName="Student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_Groups" ma:index="21" nillable="true" ma:displayName="Student Groups" ma:internalName="Student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Invited_Teachers" ma:index="22" nillable="true" ma:displayName="Invited Teachers" ma:internalName="Invited_Teachers">
      <xsd:simpleType>
        <xsd:restriction base="dms:Note">
          <xsd:maxLength value="255"/>
        </xsd:restriction>
      </xsd:simpleType>
    </xsd:element>
    <xsd:element name="Invited_Students" ma:index="23" nillable="true" ma:displayName="Invited Students" ma:internalName="Invited_Students">
      <xsd:simpleType>
        <xsd:restriction base="dms:Note">
          <xsd:maxLength value="255"/>
        </xsd:restriction>
      </xsd:simpleType>
    </xsd:element>
    <xsd:element name="Self_Registration_Enabled" ma:index="24" nillable="true" ma:displayName="Self Registration Enabled" ma:internalName="Self_Registration_Enabled">
      <xsd:simpleType>
        <xsd:restriction base="dms:Boolean"/>
      </xsd:simpleType>
    </xsd:element>
    <xsd:element name="Has_Teacher_Only_SectionGroup" ma:index="25" nillable="true" ma:displayName="Has Teacher Only SectionGroup" ma:internalName="Has_Teacher_Only_SectionGroup">
      <xsd:simpleType>
        <xsd:restriction base="dms:Boolean"/>
      </xsd:simpleType>
    </xsd:element>
    <xsd:element name="Is_Collaboration_Space_Locked" ma:index="26" nillable="true" ma:displayName="Is Collaboration Space Locked" ma:internalName="Is_Collaboration_Space_Locked">
      <xsd:simpleType>
        <xsd:restriction base="dms:Boolean"/>
      </xsd:simpleType>
    </xsd:element>
    <xsd:element name="IsNotebookLocked" ma:index="27" nillable="true" ma:displayName="Is Notebook Locked" ma:internalName="IsNotebookLocked">
      <xsd:simpleType>
        <xsd:restriction base="dms:Boolean"/>
      </xsd:simpleType>
    </xsd:element>
    <xsd:element name="MediaServiceMetadata" ma:index="2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30" nillable="true" ma:displayName="Tags" ma:internalName="MediaServiceAutoTags" ma:readOnly="true">
      <xsd:simpleType>
        <xsd:restriction base="dms:Text"/>
      </xsd:simpleType>
    </xsd:element>
    <xsd:element name="MediaServiceGenerationTime" ma:index="3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3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3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35" nillable="true" ma:displayName="Location" ma:internalName="MediaServiceLocation" ma:readOnly="true">
      <xsd:simpleType>
        <xsd:restriction base="dms:Text"/>
      </xsd:simpleType>
    </xsd:element>
    <xsd:element name="MediaServiceAutoKeyPoints" ma:index="3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3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38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vited_Teachers xmlns="f87c038a-0f61-486c-a8ca-ffce83998b64" xsi:nil="true"/>
    <IsNotebookLocked xmlns="f87c038a-0f61-486c-a8ca-ffce83998b64" xsi:nil="true"/>
    <Self_Registration_Enabled xmlns="f87c038a-0f61-486c-a8ca-ffce83998b64" xsi:nil="true"/>
    <Students xmlns="f87c038a-0f61-486c-a8ca-ffce83998b64">
      <UserInfo>
        <DisplayName/>
        <AccountId xsi:nil="true"/>
        <AccountType/>
      </UserInfo>
    </Students>
    <Templates xmlns="f87c038a-0f61-486c-a8ca-ffce83998b64" xsi:nil="true"/>
    <AppVersion xmlns="f87c038a-0f61-486c-a8ca-ffce83998b64" xsi:nil="true"/>
    <NotebookType xmlns="f87c038a-0f61-486c-a8ca-ffce83998b64" xsi:nil="true"/>
    <Teachers xmlns="f87c038a-0f61-486c-a8ca-ffce83998b64">
      <UserInfo>
        <DisplayName/>
        <AccountId xsi:nil="true"/>
        <AccountType/>
      </UserInfo>
    </Teachers>
    <Student_Groups xmlns="f87c038a-0f61-486c-a8ca-ffce83998b64">
      <UserInfo>
        <DisplayName/>
        <AccountId xsi:nil="true"/>
        <AccountType/>
      </UserInfo>
    </Student_Groups>
    <Owner xmlns="f87c038a-0f61-486c-a8ca-ffce83998b64">
      <UserInfo>
        <DisplayName/>
        <AccountId xsi:nil="true"/>
        <AccountType/>
      </UserInfo>
    </Owner>
    <Has_Teacher_Only_SectionGroup xmlns="f87c038a-0f61-486c-a8ca-ffce83998b64" xsi:nil="true"/>
    <DefaultSectionNames xmlns="f87c038a-0f61-486c-a8ca-ffce83998b64" xsi:nil="true"/>
    <Is_Collaboration_Space_Locked xmlns="f87c038a-0f61-486c-a8ca-ffce83998b64" xsi:nil="true"/>
    <TeamsChannelId xmlns="f87c038a-0f61-486c-a8ca-ffce83998b64" xsi:nil="true"/>
    <Invited_Students xmlns="f87c038a-0f61-486c-a8ca-ffce83998b64" xsi:nil="true"/>
    <FolderType xmlns="f87c038a-0f61-486c-a8ca-ffce83998b64" xsi:nil="true"/>
    <CultureName xmlns="f87c038a-0f61-486c-a8ca-ffce83998b64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8C7A360-2ECB-4466-BA22-217FBF611B4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d46e35-59ec-4778-8eff-c458b38f4962"/>
    <ds:schemaRef ds:uri="f87c038a-0f61-486c-a8ca-ffce83998b6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3907BDC-0040-47DB-9B92-FB5CE79DF1F4}">
  <ds:schemaRefs>
    <ds:schemaRef ds:uri="http://schemas.microsoft.com/office/infopath/2007/PartnerControls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f87c038a-0f61-486c-a8ca-ffce83998b64"/>
    <ds:schemaRef ds:uri="http://www.w3.org/XML/1998/namespace"/>
    <ds:schemaRef ds:uri="http://schemas.openxmlformats.org/package/2006/metadata/core-properties"/>
    <ds:schemaRef ds:uri="1ed46e35-59ec-4778-8eff-c458b38f4962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C37C8F7D-0381-41BD-A8E4-B8C89D76DEC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3576</TotalTime>
  <Words>1260</Words>
  <Application>Microsoft Office PowerPoint</Application>
  <PresentationFormat>Široki zaslon</PresentationFormat>
  <Paragraphs>142</Paragraphs>
  <Slides>16</Slides>
  <Notes>0</Notes>
  <HiddenSlides>0</HiddenSlides>
  <MMClips>3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Tema sustava Office</vt:lpstr>
      <vt:lpstr>UNIT 2;  Inspired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IVA Palčić Strčić</cp:lastModifiedBy>
  <cp:revision>291</cp:revision>
  <dcterms:created xsi:type="dcterms:W3CDTF">2020-09-12T11:20:19Z</dcterms:created>
  <dcterms:modified xsi:type="dcterms:W3CDTF">2021-10-14T14:02:52Z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0x010100273AC4E0D8E95B48BADCCB3799A701C5</vt:lpwstr>
  </property>
</Properties>
</file>